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498" r:id="rId3"/>
    <p:sldId id="442" r:id="rId4"/>
    <p:sldId id="443" r:id="rId5"/>
    <p:sldId id="505" r:id="rId6"/>
    <p:sldId id="490" r:id="rId7"/>
    <p:sldId id="491" r:id="rId8"/>
    <p:sldId id="472" r:id="rId9"/>
    <p:sldId id="258" r:id="rId10"/>
    <p:sldId id="304" r:id="rId11"/>
    <p:sldId id="305" r:id="rId12"/>
    <p:sldId id="306" r:id="rId13"/>
    <p:sldId id="259" r:id="rId14"/>
    <p:sldId id="308" r:id="rId15"/>
    <p:sldId id="309" r:id="rId16"/>
    <p:sldId id="371" r:id="rId17"/>
    <p:sldId id="373" r:id="rId18"/>
    <p:sldId id="406" r:id="rId19"/>
    <p:sldId id="413" r:id="rId20"/>
    <p:sldId id="414" r:id="rId21"/>
    <p:sldId id="415" r:id="rId22"/>
    <p:sldId id="417" r:id="rId23"/>
    <p:sldId id="418" r:id="rId24"/>
    <p:sldId id="445" r:id="rId25"/>
    <p:sldId id="446" r:id="rId26"/>
    <p:sldId id="447" r:id="rId27"/>
    <p:sldId id="448" r:id="rId28"/>
    <p:sldId id="449" r:id="rId29"/>
    <p:sldId id="312" r:id="rId30"/>
    <p:sldId id="314" r:id="rId31"/>
    <p:sldId id="313" r:id="rId32"/>
    <p:sldId id="510" r:id="rId33"/>
    <p:sldId id="377" r:id="rId34"/>
    <p:sldId id="508" r:id="rId35"/>
    <p:sldId id="509" r:id="rId36"/>
    <p:sldId id="506" r:id="rId37"/>
    <p:sldId id="507" r:id="rId38"/>
    <p:sldId id="486" r:id="rId39"/>
    <p:sldId id="511" r:id="rId40"/>
    <p:sldId id="512" r:id="rId41"/>
    <p:sldId id="513" r:id="rId42"/>
    <p:sldId id="316" r:id="rId43"/>
    <p:sldId id="317" r:id="rId44"/>
    <p:sldId id="514" r:id="rId45"/>
    <p:sldId id="515" r:id="rId46"/>
    <p:sldId id="319" r:id="rId47"/>
    <p:sldId id="324" r:id="rId48"/>
    <p:sldId id="325" r:id="rId49"/>
    <p:sldId id="318" r:id="rId50"/>
    <p:sldId id="323" r:id="rId51"/>
    <p:sldId id="516" r:id="rId52"/>
    <p:sldId id="517" r:id="rId53"/>
    <p:sldId id="518" r:id="rId54"/>
    <p:sldId id="333" r:id="rId55"/>
    <p:sldId id="326" r:id="rId56"/>
    <p:sldId id="334" r:id="rId57"/>
    <p:sldId id="327" r:id="rId58"/>
    <p:sldId id="329" r:id="rId59"/>
    <p:sldId id="364" r:id="rId60"/>
    <p:sldId id="365" r:id="rId61"/>
    <p:sldId id="450" r:id="rId62"/>
    <p:sldId id="435" r:id="rId63"/>
    <p:sldId id="436" r:id="rId64"/>
    <p:sldId id="378" r:id="rId65"/>
    <p:sldId id="499" r:id="rId66"/>
    <p:sldId id="381" r:id="rId67"/>
    <p:sldId id="380" r:id="rId68"/>
    <p:sldId id="379" r:id="rId69"/>
    <p:sldId id="385" r:id="rId70"/>
    <p:sldId id="405" r:id="rId71"/>
    <p:sldId id="480" r:id="rId72"/>
    <p:sldId id="497" r:id="rId73"/>
    <p:sldId id="500" r:id="rId74"/>
    <p:sldId id="501" r:id="rId75"/>
    <p:sldId id="502" r:id="rId76"/>
    <p:sldId id="404" r:id="rId77"/>
    <p:sldId id="397" r:id="rId78"/>
    <p:sldId id="387" r:id="rId79"/>
    <p:sldId id="388" r:id="rId80"/>
    <p:sldId id="399" r:id="rId81"/>
    <p:sldId id="390" r:id="rId82"/>
    <p:sldId id="503" r:id="rId83"/>
    <p:sldId id="389" r:id="rId84"/>
    <p:sldId id="430" r:id="rId85"/>
    <p:sldId id="50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k, Hyun Jung" initials="PHJ" lastIdx="2" clrIdx="0">
    <p:extLst>
      <p:ext uri="{19B8F6BF-5375-455C-9EA6-DF929625EA0E}">
        <p15:presenceInfo xmlns:p15="http://schemas.microsoft.com/office/powerpoint/2012/main" userId="Park, Hyun J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83630" autoAdjust="0"/>
  </p:normalViewPr>
  <p:slideViewPr>
    <p:cSldViewPr snapToGrid="0">
      <p:cViewPr varScale="1">
        <p:scale>
          <a:sx n="105" d="100"/>
          <a:sy n="105" d="100"/>
        </p:scale>
        <p:origin x="1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FE42-C54F-4F08-80D7-639D88D9DEAE}" type="datetimeFigureOut">
              <a:rPr lang="en-US" smtClean="0"/>
              <a:t>1/18/26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F0735-F145-4B9C-9BE5-23AA3F3DE317}" type="slidenum">
              <a:rPr lang="en-US" smtClean="0"/>
              <a:t>‹#›</a:t>
            </a:fld>
            <a:endParaRPr lang="en-US"/>
          </a:p>
        </p:txBody>
      </p:sp>
    </p:spTree>
    <p:extLst>
      <p:ext uri="{BB962C8B-B14F-4D97-AF65-F5344CB8AC3E}">
        <p14:creationId xmlns:p14="http://schemas.microsoft.com/office/powerpoint/2010/main" val="4290045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erialmentor.com/dataviz/visualizing-associations.html#visualizing-associa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serialmentor.com/dataviz/time-series.html#fig:biorxiv-dot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ata.worldbank.org/indicator/NY.GDP.MKTP.CD?end=2016&amp;start=1960&amp;view=char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tylervigen.com/spurious-correlation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erialmentor.com/dataviz/time-series.html#fig:house-price-unemplo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rialmentor.com/dataviz/time-series.html#fig:house-price-path"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erialmentor.com/dataviz/time-series.html#fig:house-price-path-bad"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erialmentor.com/dataviz/time-series.html#fig:house-price-pat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erialmentor.com/dataviz/time-series.html#fig:house-price-path-bad"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erialmentor.com/dataviz/time-series.html#fig:house-price-pat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erialmentor.com/dataviz/time-series.html#fig:biorxiv-dot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serialmentor.com/dataviz/time-series.html#fig:biorxiv-dots-line" TargetMode="External"/><Relationship Id="rId4" Type="http://schemas.openxmlformats.org/officeDocument/2006/relationships/hyperlink" Target="https://serialmentor.com/dataviz/visualizing-associations.html#visualizing-associations"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Sunspo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en.wikipedia.org/wiki/Solar_cycl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mazon.com/Visualizing-Data-William-S-Cleveland/dp/0963488406"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erialmentor.com/dataviz/visualizing-trends.html#fig:dow-jon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erialmentor.com/dataviz/visualizing-trends.html#fig:dow-jones-moving-av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erialmentor.com/dataviz/visualizing-trends.html#fig:dow-jones-moving-av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erialmentor.com/dataviz/visualizing-trends.html#fig:dow-jones-moving-av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erialmentor.com/dataviz/visualizing-trends.html#ref-Cleveland1979"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serialmentor.com/dataviz/visualizing-trends.html#fig:dow-jones-loes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Overfitting#cite_note-BA2002-3" TargetMode="External"/><Relationship Id="rId3" Type="http://schemas.openxmlformats.org/officeDocument/2006/relationships/hyperlink" Target="https://en.wikipedia.org/wiki/Overfitting#cite_note-1" TargetMode="External"/><Relationship Id="rId7" Type="http://schemas.openxmlformats.org/officeDocument/2006/relationships/hyperlink" Target="https://en.wikipedia.org/wiki/Statistical_noise"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en.wikipedia.org/wiki/Overfitting#cite_note-CDS-2" TargetMode="External"/><Relationship Id="rId5" Type="http://schemas.openxmlformats.org/officeDocument/2006/relationships/hyperlink" Target="https://en.wikipedia.org/wiki/Parameter" TargetMode="External"/><Relationship Id="rId4" Type="http://schemas.openxmlformats.org/officeDocument/2006/relationships/hyperlink" Target="https://en.wikipedia.org/wiki/Statistical_model" TargetMode="External"/><Relationship Id="rId9" Type="http://schemas.openxmlformats.org/officeDocument/2006/relationships/hyperlink" Target="https://en.wikipedia.org/wiki/Machine_learn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en.wikipedia.org/wiki/Overfitting#cite_note-BA2002-3" TargetMode="External"/><Relationship Id="rId3" Type="http://schemas.openxmlformats.org/officeDocument/2006/relationships/hyperlink" Target="https://en.wikipedia.org/wiki/Overfitting#cite_note-1" TargetMode="External"/><Relationship Id="rId7" Type="http://schemas.openxmlformats.org/officeDocument/2006/relationships/hyperlink" Target="https://en.wikipedia.org/wiki/Statistical_noi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en.wikipedia.org/wiki/Overfitting#cite_note-CDS-2" TargetMode="External"/><Relationship Id="rId5" Type="http://schemas.openxmlformats.org/officeDocument/2006/relationships/hyperlink" Target="https://en.wikipedia.org/wiki/Parameter" TargetMode="External"/><Relationship Id="rId4" Type="http://schemas.openxmlformats.org/officeDocument/2006/relationships/hyperlink" Target="https://en.wikipedia.org/wiki/Statistical_model" TargetMode="External"/><Relationship Id="rId9" Type="http://schemas.openxmlformats.org/officeDocument/2006/relationships/hyperlink" Target="https://en.wikipedia.org/wiki/Machine_learnin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erialmentor.com/dataviz/visualizing-associations.html#visualizing-association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serialmentor.com/dataviz/ecdf-qq.html#fig:word-counts-tail-log-log" TargetMode="External"/><Relationship Id="rId5" Type="http://schemas.openxmlformats.org/officeDocument/2006/relationships/hyperlink" Target="https://serialmentor.com/dataviz/visualizing-trends.html#fig:biorxiv-expfit" TargetMode="External"/><Relationship Id="rId4" Type="http://schemas.openxmlformats.org/officeDocument/2006/relationships/hyperlink" Target="https://serialmentor.com/dataviz/visualizing-trends.html#fig:biorxiv-logscale"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erialmentor.com/dataviz/visualizing-associations.html#visualizing-association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serialmentor.com/dataviz/ecdf-qq.html#fig:word-counts-tail-log-log" TargetMode="External"/><Relationship Id="rId5" Type="http://schemas.openxmlformats.org/officeDocument/2006/relationships/hyperlink" Target="https://serialmentor.com/dataviz/visualizing-trends.html#fig:biorxiv-expfit" TargetMode="External"/><Relationship Id="rId4" Type="http://schemas.openxmlformats.org/officeDocument/2006/relationships/hyperlink" Target="https://serialmentor.com/dataviz/visualizing-trends.html#fig:biorxiv-logscale"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erialmentor.com/dataviz/visualizing-trends.html#fig:biorxiv-expfit"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serialmentor.com/dataviz/ecdf-qq.html#fig:word-counts-tail-log-log" TargetMode="External"/><Relationship Id="rId4" Type="http://schemas.openxmlformats.org/officeDocument/2006/relationships/hyperlink" Target="https://serialmentor.com/dataviz/visualizing-trends.html#fig:biorxiv-logscale"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erialmentor.com/dataviz/visualizing-trends.html#fig:hpi-trend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erialmentor.com/dataviz/visualizing-trends.html#fig:hpi-trends"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serialmentor.com/dataviz/visualizing-trends.html#fig:hpi-detrended"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erialmentor.com/dataviz/visualizing-trends.html#fig:biorxiv-logscale"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serialmentor.com/dataviz/visualizing-trends.html#fig:keeling-curve" TargetMode="External"/><Relationship Id="rId5" Type="http://schemas.openxmlformats.org/officeDocument/2006/relationships/hyperlink" Target="https://serialmentor.com/dataviz/coordinate-systems-axes.html#fig:temperature-normals-Houston" TargetMode="External"/><Relationship Id="rId4" Type="http://schemas.openxmlformats.org/officeDocument/2006/relationships/hyperlink" Target="https://serialmentor.com/dataviz/visualizing-trends.html#fig:hpi-trends"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serialmentor.com/dataviz/visualizing-trends.html#ref-Cleveland_et_al_1990" TargetMode="External"/><Relationship Id="rId3" Type="http://schemas.openxmlformats.org/officeDocument/2006/relationships/hyperlink" Target="https://serialmentor.com/dataviz/visualizing-trends.html#fig:keeling-curve" TargetMode="External"/><Relationship Id="rId7" Type="http://schemas.openxmlformats.org/officeDocument/2006/relationships/hyperlink" Target="https://serialmentor.com/dataviz/visualizing-trends.html#fig:keeling-curve-decomposi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serialmentor.com/dataviz/coordinate-systems-axes.html#fig:temperature-normals-Houston" TargetMode="External"/><Relationship Id="rId5" Type="http://schemas.openxmlformats.org/officeDocument/2006/relationships/hyperlink" Target="https://serialmentor.com/dataviz/visualizing-trends.html#fig:hpi-trends" TargetMode="External"/><Relationship Id="rId4" Type="http://schemas.openxmlformats.org/officeDocument/2006/relationships/hyperlink" Target="https://serialmentor.com/dataviz/visualizing-trends.html#fig:biorxiv-logscal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eaborn.pydata.org/generated/seaborn.jointplot.html#seaborn.jointplo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eaborn.pydata.org/generated/seaborn.jointplot.html#seaborn.jointplot"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eaborn.pydata.org/generated/seaborn.pairplot.html#seaborn.pairplot"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eaborn.pydata.org/generated/seaborn.jointplot.html#seaborn.jointplot"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seaborn.pydata.org/generated/seaborn.PairGrid.html#seaborn.PairGrid" TargetMode="External"/><Relationship Id="rId5" Type="http://schemas.openxmlformats.org/officeDocument/2006/relationships/hyperlink" Target="https://seaborn.pydata.org/generated/seaborn.pairplot.html#seaborn.pairplot" TargetMode="External"/><Relationship Id="rId4" Type="http://schemas.openxmlformats.org/officeDocument/2006/relationships/hyperlink" Target="https://seaborn.pydata.org/generated/seaborn.JointGrid.html#seaborn.JointGrid"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erialmentor.com/dataviz/visualizing-associations.html#fig:CO2-paired-scatter"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serialmentor.com/dataviz/visualizing-associations.html#fig:CO2-slopegraph"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erialmentor.com/dataviz/visualizing-associations.html#fig:CO2-paired-scatter"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serialmentor.com/dataviz/visualizing-associations.html#fig:CO2-slopegraph"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erialmentor.com/dataviz/time-series.html#fig:bio-preprints-do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datavizproject.com/data-type/parallel-set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erialmentor.com/dataviz/time-series.html#fig:bio-preprints-do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erialmentor.com/dataviz/time-series.html#fig:bio-preprints-dot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ata-to-viz.com/graph/area.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preceding chapter discussed scatter plots, where we plot one quantitative variable against another. A special case arises when one of the two variables can be thought of as time, because time imposes additional structure on the data. Now the data points have an inherent order; we can arrange the points in order of increasing time and define a predecessor and successor for each data point. We frequently want to visualize this temporal order and we do so with line graphs. Line graphs are not limited to time series, however. They are appropriate whenever one variable imposes an ordering on the data. This scenario arises also, for example, in a controlled experiment where a treatment variable is purposefully set to a range of different values. If we have multiple variables that depend on time, we can either draw separate line plots or we can draw a regular scatter plot and then draw lines to connect the neighboring points in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first demonstration of a time series, we will consider the pattern of monthly preprint submissions in biology. Preprints are scientific articles that researchers post online before formal peer review and publication in a scientific journal. The preprint server </a:t>
            </a:r>
            <a:r>
              <a:rPr lang="en-US" sz="1200" b="0" i="0" kern="1200" dirty="0" err="1">
                <a:solidFill>
                  <a:schemeClr val="tx1"/>
                </a:solidFill>
                <a:effectLst/>
                <a:latin typeface="+mn-lt"/>
                <a:ea typeface="+mn-ea"/>
                <a:cs typeface="+mn-cs"/>
              </a:rPr>
              <a:t>bioRxiv</a:t>
            </a:r>
            <a:r>
              <a:rPr lang="en-US" sz="1200" b="0" i="0" kern="1200" dirty="0">
                <a:solidFill>
                  <a:schemeClr val="tx1"/>
                </a:solidFill>
                <a:effectLst/>
                <a:latin typeface="+mn-lt"/>
                <a:ea typeface="+mn-ea"/>
                <a:cs typeface="+mn-cs"/>
              </a:rPr>
              <a:t>, which was founded in November 2013 specifically for researchers working in the biological sciences, has seen substantial growth in monthly submissions since. We can visualize this growth by making a form of scatter plot (Chapter </a:t>
            </a:r>
            <a:r>
              <a:rPr lang="en-US" sz="1200" b="0" i="0" u="none" strike="noStrike" kern="1200" dirty="0">
                <a:solidFill>
                  <a:schemeClr val="tx1"/>
                </a:solidFill>
                <a:effectLst/>
                <a:latin typeface="+mn-lt"/>
                <a:ea typeface="+mn-ea"/>
                <a:cs typeface="+mn-cs"/>
                <a:hlinkClick r:id="rId3"/>
              </a:rPr>
              <a:t>12</a:t>
            </a:r>
            <a:r>
              <a:rPr lang="en-US" sz="1200" b="0" i="0" kern="1200" dirty="0">
                <a:solidFill>
                  <a:schemeClr val="tx1"/>
                </a:solidFill>
                <a:effectLst/>
                <a:latin typeface="+mn-lt"/>
                <a:ea typeface="+mn-ea"/>
                <a:cs typeface="+mn-cs"/>
              </a:rPr>
              <a:t>) where we draw dots representing the number of submissions in each month (Figure </a:t>
            </a:r>
            <a:r>
              <a:rPr lang="en-US" sz="1200" b="0" i="0" u="none" strike="noStrike" kern="1200" dirty="0">
                <a:solidFill>
                  <a:schemeClr val="tx1"/>
                </a:solidFill>
                <a:effectLst/>
                <a:latin typeface="+mn-lt"/>
                <a:ea typeface="+mn-ea"/>
                <a:cs typeface="+mn-cs"/>
                <a:hlinkClick r:id="rId4"/>
              </a:rPr>
              <a:t>13.1</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9</a:t>
            </a:fld>
            <a:endParaRPr lang="en-US"/>
          </a:p>
        </p:txBody>
      </p:sp>
    </p:spTree>
    <p:extLst>
      <p:ext uri="{BB962C8B-B14F-4D97-AF65-F5344CB8AC3E}">
        <p14:creationId xmlns:p14="http://schemas.microsoft.com/office/powerpoint/2010/main" val="301650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discussion about association, let me first introduce the figures with a dual axis. </a:t>
            </a:r>
          </a:p>
          <a:p>
            <a:r>
              <a:rPr lang="en-US" dirty="0"/>
              <a:t>We can put dual axis on a figure for different purposes. </a:t>
            </a:r>
          </a:p>
          <a:p>
            <a:r>
              <a:rPr lang="en-US" dirty="0"/>
              <a:t>The first purpose would be to show different </a:t>
            </a:r>
            <a:r>
              <a:rPr lang="en-US"/>
              <a:t>scales of </a:t>
            </a:r>
            <a:r>
              <a:rPr lang="en-US" dirty="0"/>
              <a:t>the same values. </a:t>
            </a:r>
          </a:p>
          <a:p>
            <a:r>
              <a:rPr lang="en-US" dirty="0"/>
              <a:t>For example, e.g. the values in Fahrenheit on one axis and in Celsius on the other one:</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18</a:t>
            </a:fld>
            <a:endParaRPr lang="en-US"/>
          </a:p>
        </p:txBody>
      </p:sp>
    </p:spTree>
    <p:extLst>
      <p:ext uri="{BB962C8B-B14F-4D97-AF65-F5344CB8AC3E}">
        <p14:creationId xmlns:p14="http://schemas.microsoft.com/office/powerpoint/2010/main" val="3719734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we can assess association of two variables using this type of figures. </a:t>
            </a:r>
          </a:p>
          <a:p>
            <a:r>
              <a:rPr lang="en-US" dirty="0"/>
              <a:t>For example, by plotting global GDP and </a:t>
            </a:r>
            <a:r>
              <a:rPr lang="en-US" dirty="0" err="1"/>
              <a:t>german</a:t>
            </a:r>
            <a:r>
              <a:rPr lang="en-US" dirty="0"/>
              <a:t> GDP together, we can visualize their association, which in this case is not that great. </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19</a:t>
            </a:fld>
            <a:endParaRPr lang="en-US"/>
          </a:p>
        </p:txBody>
      </p:sp>
    </p:spTree>
    <p:extLst>
      <p:ext uri="{BB962C8B-B14F-4D97-AF65-F5344CB8AC3E}">
        <p14:creationId xmlns:p14="http://schemas.microsoft.com/office/powerpoint/2010/main" val="23124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life expectancy change in Germany corresponds</a:t>
            </a:r>
            <a:r>
              <a:rPr lang="en-US" baseline="0"/>
              <a:t> to german GDP </a:t>
            </a:r>
            <a:r>
              <a:rPr lang="en-US"/>
              <a:t>over the years.</a:t>
            </a:r>
            <a:r>
              <a:rPr lang="en-US" baseline="0"/>
              <a:t> </a:t>
            </a:r>
          </a:p>
          <a:p>
            <a:r>
              <a:rPr lang="en-US"/>
              <a:t>As you can see, dual axis chart can show association. </a:t>
            </a:r>
            <a:endParaRPr lang="en-US" dirty="0"/>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20</a:t>
            </a:fld>
            <a:endParaRPr lang="en-US"/>
          </a:p>
        </p:txBody>
      </p:sp>
    </p:spTree>
    <p:extLst>
      <p:ext uri="{BB962C8B-B14F-4D97-AF65-F5344CB8AC3E}">
        <p14:creationId xmlns:p14="http://schemas.microsoft.com/office/powerpoint/2010/main" val="71492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use some real </a:t>
            </a:r>
            <a:r>
              <a:rPr lang="en-US" sz="1200" b="0" i="0" u="none" strike="noStrike" kern="1200" dirty="0" err="1">
                <a:solidFill>
                  <a:schemeClr val="tx1"/>
                </a:solidFill>
                <a:effectLst/>
                <a:latin typeface="+mn-lt"/>
                <a:ea typeface="+mn-ea"/>
                <a:cs typeface="+mn-cs"/>
                <a:hlinkClick r:id="rId3"/>
              </a:rPr>
              <a:t>Worldbank</a:t>
            </a:r>
            <a:r>
              <a:rPr lang="en-US" sz="1200" b="0" i="0" u="none" strike="noStrike" kern="1200" dirty="0">
                <a:solidFill>
                  <a:schemeClr val="tx1"/>
                </a:solidFill>
                <a:effectLst/>
                <a:latin typeface="+mn-lt"/>
                <a:ea typeface="+mn-ea"/>
                <a:cs typeface="+mn-cs"/>
                <a:hlinkClick r:id="rId3"/>
              </a:rPr>
              <a:t> data</a:t>
            </a:r>
            <a:r>
              <a:rPr lang="en-US" sz="1200" b="0" i="0" kern="1200" dirty="0">
                <a:solidFill>
                  <a:schemeClr val="tx1"/>
                </a:solidFill>
                <a:effectLst/>
                <a:latin typeface="+mn-lt"/>
                <a:ea typeface="+mn-ea"/>
                <a:cs typeface="+mn-cs"/>
              </a:rPr>
              <a:t> for the German GDP and the global GDP between 2004 and 2016 to explain that:. </a:t>
            </a:r>
          </a:p>
          <a:p>
            <a:r>
              <a:rPr lang="en-US" sz="1200" b="0" i="0" kern="1200" dirty="0">
                <a:solidFill>
                  <a:schemeClr val="tx1"/>
                </a:solidFill>
                <a:effectLst/>
                <a:latin typeface="+mn-lt"/>
                <a:ea typeface="+mn-ea"/>
                <a:cs typeface="+mn-cs"/>
              </a:rPr>
              <a:t>This chart has two different y-axes: The left axis shows the global GDP with a range from 40 to 80 trillion US-Dollar. The right axis shows the German GDP with a range between 2.5 and 4 trillion US-Dollar. The measure (US-Dollar) is the same, but we have a wildly different magnitude. A second axis sounds like a good solution – but there </a:t>
            </a:r>
            <a:r>
              <a:rPr lang="en-US" sz="1200" b="0" i="0" kern="1200">
                <a:solidFill>
                  <a:schemeClr val="tx1"/>
                </a:solidFill>
                <a:effectLst/>
                <a:latin typeface="+mn-lt"/>
                <a:ea typeface="+mn-ea"/>
                <a:cs typeface="+mn-cs"/>
              </a:rPr>
              <a:t>are problems </a:t>
            </a:r>
            <a:r>
              <a:rPr lang="en-US" sz="1200" b="0" i="0" kern="1200" dirty="0">
                <a:solidFill>
                  <a:schemeClr val="tx1"/>
                </a:solidFill>
                <a:effectLst/>
                <a:latin typeface="+mn-lt"/>
                <a:ea typeface="+mn-ea"/>
                <a:cs typeface="+mn-cs"/>
              </a:rPr>
              <a:t>we have with them:</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21</a:t>
            </a:fld>
            <a:endParaRPr lang="en-US"/>
          </a:p>
        </p:txBody>
      </p:sp>
    </p:spTree>
    <p:extLst>
      <p:ext uri="{BB962C8B-B14F-4D97-AF65-F5344CB8AC3E}">
        <p14:creationId xmlns:p14="http://schemas.microsoft.com/office/powerpoint/2010/main" val="3896105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proportions of the two scales are often different from each other in dual axis charts. If the left axis would go down to zero, the chart would be twice as long. If the right axis would go down to zero, the chart would be almost three times as long. This is how both axes look like when we extend them to </a:t>
            </a:r>
            <a:r>
              <a:rPr lang="en-US" sz="1200" b="0" i="0" kern="1200">
                <a:solidFill>
                  <a:schemeClr val="tx1"/>
                </a:solidFill>
                <a:effectLst/>
                <a:latin typeface="+mn-lt"/>
                <a:ea typeface="+mn-ea"/>
                <a:cs typeface="+mn-cs"/>
              </a:rPr>
              <a:t>zero:</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22</a:t>
            </a:fld>
            <a:endParaRPr lang="en-US"/>
          </a:p>
        </p:txBody>
      </p:sp>
    </p:spTree>
    <p:extLst>
      <p:ext uri="{BB962C8B-B14F-4D97-AF65-F5344CB8AC3E}">
        <p14:creationId xmlns:p14="http://schemas.microsoft.com/office/powerpoint/2010/main" val="330225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how small is the relationship between these two lines? Let’s go crazy. Nothing really matters, right? </a:t>
            </a:r>
            <a:r>
              <a:rPr lang="en-US" sz="1200" b="1" i="0" kern="1200" dirty="0">
                <a:solidFill>
                  <a:schemeClr val="tx1"/>
                </a:solidFill>
                <a:effectLst/>
                <a:latin typeface="+mn-lt"/>
                <a:ea typeface="+mn-ea"/>
                <a:cs typeface="+mn-cs"/>
              </a:rPr>
              <a:t>We can make </a:t>
            </a:r>
            <a:r>
              <a:rPr lang="en-US" sz="1200" b="1" i="0" u="none" strike="noStrike" kern="1200" dirty="0">
                <a:solidFill>
                  <a:schemeClr val="tx1"/>
                </a:solidFill>
                <a:effectLst/>
                <a:latin typeface="+mn-lt"/>
                <a:ea typeface="+mn-ea"/>
                <a:cs typeface="+mn-cs"/>
                <a:hlinkClick r:id="rId3"/>
              </a:rPr>
              <a:t>all kinds of statements</a:t>
            </a:r>
            <a:r>
              <a:rPr lang="en-US" sz="1200" b="1" i="0" kern="1200" dirty="0">
                <a:solidFill>
                  <a:schemeClr val="tx1"/>
                </a:solidFill>
                <a:effectLst/>
                <a:latin typeface="+mn-lt"/>
                <a:ea typeface="+mn-ea"/>
                <a:cs typeface="+mn-cs"/>
              </a:rPr>
              <a:t> with our two data sets if we just tweak the scales a little bit:.</a:t>
            </a:r>
          </a:p>
          <a:p>
            <a:r>
              <a:rPr lang="en-US" sz="1200" b="0" i="0" kern="1200" dirty="0">
                <a:solidFill>
                  <a:schemeClr val="tx1"/>
                </a:solidFill>
                <a:effectLst/>
                <a:latin typeface="+mn-lt"/>
                <a:ea typeface="+mn-ea"/>
                <a:cs typeface="+mn-cs"/>
              </a:rPr>
              <a:t>But that’s a problem we can solve, isn’t it? We can just set the zero baseline to the same height. Except:</a:t>
            </a:r>
          </a:p>
          <a:p>
            <a:endParaRPr lang="en-US"/>
          </a:p>
          <a:p>
            <a:endParaRPr lang="en-US"/>
          </a:p>
          <a:p>
            <a:pPr marL="457200" indent="-457200">
              <a:buFont typeface="Arial" panose="020B0604020202020204" pitchFamily="34" charset="0"/>
              <a:buChar char="•"/>
            </a:pPr>
            <a:r>
              <a:rPr lang="en-US" sz="1200"/>
              <a:t>Readers need to be aware</a:t>
            </a:r>
          </a:p>
          <a:p>
            <a:pPr marL="457200" indent="-457200">
              <a:buFont typeface="Arial" panose="020B0604020202020204" pitchFamily="34" charset="0"/>
              <a:buChar char="•"/>
            </a:pPr>
            <a:r>
              <a:rPr lang="en-US" sz="1200"/>
              <a:t>Presenters need to respect domain knowledge </a:t>
            </a:r>
          </a:p>
          <a:p>
            <a:pPr marL="457200" indent="-457200">
              <a:buFont typeface="Arial" panose="020B0604020202020204" pitchFamily="34" charset="0"/>
              <a:buChar char="•"/>
            </a:pPr>
            <a:r>
              <a:rPr lang="en-US" sz="1200"/>
              <a:t>Presenters need to state clearly</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23</a:t>
            </a:fld>
            <a:endParaRPr lang="en-US"/>
          </a:p>
        </p:txBody>
      </p:sp>
    </p:spTree>
    <p:extLst>
      <p:ext uri="{BB962C8B-B14F-4D97-AF65-F5344CB8AC3E}">
        <p14:creationId xmlns:p14="http://schemas.microsoft.com/office/powerpoint/2010/main" val="2630458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preceding examples we dealt with time courses of only a single response variable (e.g., preprint submissions per month or oat yield). It is not unusual, however, to have more than one response variable</a:t>
            </a:r>
            <a:r>
              <a:rPr lang="en-US" sz="1200" b="0" i="0" kern="120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example, we may be interested in the change in house prices from the previous 12 months as it relates to the unemployment rate. We may expect that house prices rise when the unemployment rate is low and vice versa.</a:t>
            </a:r>
          </a:p>
          <a:p>
            <a:r>
              <a:rPr lang="en-US" sz="1200" b="0" i="0" kern="1200" dirty="0">
                <a:solidFill>
                  <a:schemeClr val="tx1"/>
                </a:solidFill>
                <a:effectLst/>
                <a:latin typeface="+mn-lt"/>
                <a:ea typeface="+mn-ea"/>
                <a:cs typeface="+mn-cs"/>
              </a:rPr>
              <a:t>Given the tools from the preceding subsections, we can visualize such data as two separate line graphs stacked on top of each other (Figure </a:t>
            </a:r>
            <a:r>
              <a:rPr lang="en-US" sz="1200" b="0" i="0" u="none" strike="noStrike" kern="1200" dirty="0">
                <a:solidFill>
                  <a:schemeClr val="tx1"/>
                </a:solidFill>
                <a:effectLst/>
                <a:latin typeface="+mn-lt"/>
                <a:ea typeface="+mn-ea"/>
                <a:cs typeface="+mn-cs"/>
                <a:hlinkClick r:id="rId3"/>
              </a:rPr>
              <a:t>13.9</a:t>
            </a:r>
            <a:r>
              <a:rPr lang="en-US" sz="1200" b="0" i="0" kern="1200" dirty="0">
                <a:solidFill>
                  <a:schemeClr val="tx1"/>
                </a:solidFill>
                <a:effectLst/>
                <a:latin typeface="+mn-lt"/>
                <a:ea typeface="+mn-ea"/>
                <a:cs typeface="+mn-cs"/>
              </a:rPr>
              <a:t>). This plot directly shows the two variables of interest, and it is straightforward to interpret. However, because the two variables are shown as separate line graphs, drawing comparisons between them can be cumbersome. If we want to identify temporal regions when both variables move in the same or in opposite directions, we need to switch back and forth between the two graphs and compare the relative slopes of the two curves.</a:t>
            </a:r>
          </a:p>
        </p:txBody>
      </p:sp>
      <p:sp>
        <p:nvSpPr>
          <p:cNvPr id="4" name="Slide Number Placeholder 3"/>
          <p:cNvSpPr>
            <a:spLocks noGrp="1"/>
          </p:cNvSpPr>
          <p:nvPr>
            <p:ph type="sldNum" sz="quarter" idx="5"/>
          </p:nvPr>
        </p:nvSpPr>
        <p:spPr/>
        <p:txBody>
          <a:bodyPr/>
          <a:lstStyle/>
          <a:p>
            <a:fld id="{4BAF0735-F145-4B9C-9BE5-23AA3F3DE317}" type="slidenum">
              <a:rPr lang="en-US" smtClean="0"/>
              <a:t>29</a:t>
            </a:fld>
            <a:endParaRPr lang="en-US"/>
          </a:p>
        </p:txBody>
      </p:sp>
    </p:spTree>
    <p:extLst>
      <p:ext uri="{BB962C8B-B14F-4D97-AF65-F5344CB8AC3E}">
        <p14:creationId xmlns:p14="http://schemas.microsoft.com/office/powerpoint/2010/main" val="439444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an alternative to showing two separate line graphs, we can plot the two variables against each other, drawing a path that leads from the earliest time point to the latest (Figure </a:t>
            </a:r>
            <a:r>
              <a:rPr lang="en-US" sz="1200" b="0" i="0" u="none" strike="noStrike" kern="1200" dirty="0">
                <a:solidFill>
                  <a:schemeClr val="tx1"/>
                </a:solidFill>
                <a:effectLst/>
                <a:latin typeface="+mn-lt"/>
                <a:ea typeface="+mn-ea"/>
                <a:cs typeface="+mn-cs"/>
                <a:hlinkClick r:id="rId3"/>
              </a:rPr>
              <a:t>13.10</a:t>
            </a:r>
            <a:r>
              <a:rPr lang="en-US" sz="1200" b="0" i="0" kern="1200" dirty="0">
                <a:solidFill>
                  <a:schemeClr val="tx1"/>
                </a:solidFill>
                <a:effectLst/>
                <a:latin typeface="+mn-lt"/>
                <a:ea typeface="+mn-ea"/>
                <a:cs typeface="+mn-cs"/>
              </a:rPr>
              <a:t>). Such a visualization is called a </a:t>
            </a:r>
            <a:r>
              <a:rPr lang="en-US" sz="1200" b="0" i="1" kern="1200" dirty="0">
                <a:solidFill>
                  <a:schemeClr val="tx1"/>
                </a:solidFill>
                <a:effectLst/>
                <a:latin typeface="+mn-lt"/>
                <a:ea typeface="+mn-ea"/>
                <a:cs typeface="+mn-cs"/>
              </a:rPr>
              <a:t>connected scatter plot</a:t>
            </a:r>
            <a:r>
              <a:rPr lang="en-US" sz="1200" b="0" i="0" kern="1200" dirty="0">
                <a:solidFill>
                  <a:schemeClr val="tx1"/>
                </a:solidFill>
                <a:effectLst/>
                <a:latin typeface="+mn-lt"/>
                <a:ea typeface="+mn-ea"/>
                <a:cs typeface="+mn-cs"/>
              </a:rPr>
              <a:t>, because we are technically making a scatter plot of the two variables against each other and then are connecting neighboring points. Physicists and engineers often call this a </a:t>
            </a:r>
            <a:r>
              <a:rPr lang="en-US" sz="1200" b="0" i="1" kern="1200" dirty="0">
                <a:solidFill>
                  <a:schemeClr val="tx1"/>
                </a:solidFill>
                <a:effectLst/>
                <a:latin typeface="+mn-lt"/>
                <a:ea typeface="+mn-ea"/>
                <a:cs typeface="+mn-cs"/>
              </a:rPr>
              <a:t>phase portrait</a:t>
            </a:r>
            <a:r>
              <a:rPr lang="en-US" sz="1200" b="0" i="0" kern="1200" dirty="0">
                <a:solidFill>
                  <a:schemeClr val="tx1"/>
                </a:solidFill>
                <a:effectLst/>
                <a:latin typeface="+mn-lt"/>
                <a:ea typeface="+mn-ea"/>
                <a:cs typeface="+mn-cs"/>
              </a:rPr>
              <a:t>, because in their disciplines it is comm</a:t>
            </a:r>
          </a:p>
        </p:txBody>
      </p:sp>
      <p:sp>
        <p:nvSpPr>
          <p:cNvPr id="4" name="Slide Number Placeholder 3"/>
          <p:cNvSpPr>
            <a:spLocks noGrp="1"/>
          </p:cNvSpPr>
          <p:nvPr>
            <p:ph type="sldNum" sz="quarter" idx="5"/>
          </p:nvPr>
        </p:nvSpPr>
        <p:spPr/>
        <p:txBody>
          <a:bodyPr/>
          <a:lstStyle/>
          <a:p>
            <a:fld id="{4BAF0735-F145-4B9C-9BE5-23AA3F3DE317}" type="slidenum">
              <a:rPr lang="en-US" smtClean="0"/>
              <a:t>30</a:t>
            </a:fld>
            <a:endParaRPr lang="en-US"/>
          </a:p>
        </p:txBody>
      </p:sp>
    </p:spTree>
    <p:extLst>
      <p:ext uri="{BB962C8B-B14F-4D97-AF65-F5344CB8AC3E}">
        <p14:creationId xmlns:p14="http://schemas.microsoft.com/office/powerpoint/2010/main" val="3568526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drawing a connected scatter plot, it is important that we indicate both the direction and the temporal scale of the data. Without such hints, the plot can turn into meaningless scribble (Figure </a:t>
            </a:r>
            <a:r>
              <a:rPr lang="en-US" sz="1200" b="0" i="0" u="none" strike="noStrike" kern="1200" dirty="0">
                <a:solidFill>
                  <a:schemeClr val="tx1"/>
                </a:solidFill>
                <a:effectLst/>
                <a:latin typeface="+mn-lt"/>
                <a:ea typeface="+mn-ea"/>
                <a:cs typeface="+mn-cs"/>
                <a:hlinkClick r:id="rId3"/>
              </a:rPr>
              <a:t>13.11</a:t>
            </a:r>
            <a:r>
              <a:rPr lang="en-US" sz="1200" b="0" i="0" kern="1200" dirty="0">
                <a:solidFill>
                  <a:schemeClr val="tx1"/>
                </a:solidFill>
                <a:effectLst/>
                <a:latin typeface="+mn-lt"/>
                <a:ea typeface="+mn-ea"/>
                <a:cs typeface="+mn-cs"/>
              </a:rPr>
              <a:t>). I am using here (in Figure </a:t>
            </a:r>
            <a:r>
              <a:rPr lang="en-US" sz="1200" b="0" i="0" u="none" strike="noStrike" kern="1200" dirty="0">
                <a:solidFill>
                  <a:schemeClr val="tx1"/>
                </a:solidFill>
                <a:effectLst/>
                <a:latin typeface="+mn-lt"/>
                <a:ea typeface="+mn-ea"/>
                <a:cs typeface="+mn-cs"/>
                <a:hlinkClick r:id="rId4"/>
              </a:rPr>
              <a:t>13.10</a:t>
            </a:r>
            <a:r>
              <a:rPr lang="en-US" sz="1200" b="0" i="0" kern="1200" dirty="0">
                <a:solidFill>
                  <a:schemeClr val="tx1"/>
                </a:solidFill>
                <a:effectLst/>
                <a:latin typeface="+mn-lt"/>
                <a:ea typeface="+mn-ea"/>
                <a:cs typeface="+mn-cs"/>
              </a:rPr>
              <a:t>) a gradual darkening of the color to indicate direction. Alternatively, one could draw arrows along the path.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 connected scatter plot, lines going in the direction from the lower left to the upper right represent correlated movement between the two variables (as one variable grows, so does the other), and lines going in the perpendicular direction, from the upper left to the lower right, represent anti-correlated movement (as one variable grows, the other shrinks). If the two variables have a somewhat cyclic relationship, we will see circles or spirals in the connected scatter plot. In Figure </a:t>
            </a:r>
            <a:r>
              <a:rPr lang="en-US" sz="1200" b="0" i="0" u="none" strike="noStrike" kern="1200" dirty="0">
                <a:solidFill>
                  <a:schemeClr val="tx1"/>
                </a:solidFill>
                <a:effectLst/>
                <a:latin typeface="+mn-lt"/>
                <a:ea typeface="+mn-ea"/>
                <a:cs typeface="+mn-cs"/>
                <a:hlinkClick r:id="rId4"/>
              </a:rPr>
              <a:t>13.10</a:t>
            </a:r>
            <a:r>
              <a:rPr lang="en-US" sz="1200" b="0" i="0" kern="1200" dirty="0">
                <a:solidFill>
                  <a:schemeClr val="tx1"/>
                </a:solidFill>
                <a:effectLst/>
                <a:latin typeface="+mn-lt"/>
                <a:ea typeface="+mn-ea"/>
                <a:cs typeface="+mn-cs"/>
              </a:rPr>
              <a:t>, we see one small circle from 2001 through 2005 and one large circle for the remainder of the time course.</a:t>
            </a:r>
          </a:p>
        </p:txBody>
      </p:sp>
      <p:sp>
        <p:nvSpPr>
          <p:cNvPr id="4" name="Slide Number Placeholder 3"/>
          <p:cNvSpPr>
            <a:spLocks noGrp="1"/>
          </p:cNvSpPr>
          <p:nvPr>
            <p:ph type="sldNum" sz="quarter" idx="5"/>
          </p:nvPr>
        </p:nvSpPr>
        <p:spPr/>
        <p:txBody>
          <a:bodyPr/>
          <a:lstStyle/>
          <a:p>
            <a:fld id="{4BAF0735-F145-4B9C-9BE5-23AA3F3DE317}" type="slidenum">
              <a:rPr lang="en-US" smtClean="0"/>
              <a:t>31</a:t>
            </a:fld>
            <a:endParaRPr lang="en-US"/>
          </a:p>
        </p:txBody>
      </p:sp>
    </p:spTree>
    <p:extLst>
      <p:ext uri="{BB962C8B-B14F-4D97-AF65-F5344CB8AC3E}">
        <p14:creationId xmlns:p14="http://schemas.microsoft.com/office/powerpoint/2010/main" val="121913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drawing a connected scatter plot, it is important that we indicate both the direction and the temporal scale of the data. Without such hints, the plot can turn into meaningless scribble (Figure </a:t>
            </a:r>
            <a:r>
              <a:rPr lang="en-US" sz="1200" b="0" i="0" u="none" strike="noStrike" kern="1200" dirty="0">
                <a:solidFill>
                  <a:schemeClr val="tx1"/>
                </a:solidFill>
                <a:effectLst/>
                <a:latin typeface="+mn-lt"/>
                <a:ea typeface="+mn-ea"/>
                <a:cs typeface="+mn-cs"/>
                <a:hlinkClick r:id="rId3"/>
              </a:rPr>
              <a:t>13.11</a:t>
            </a:r>
            <a:r>
              <a:rPr lang="en-US" sz="1200" b="0" i="0" kern="1200" dirty="0">
                <a:solidFill>
                  <a:schemeClr val="tx1"/>
                </a:solidFill>
                <a:effectLst/>
                <a:latin typeface="+mn-lt"/>
                <a:ea typeface="+mn-ea"/>
                <a:cs typeface="+mn-cs"/>
              </a:rPr>
              <a:t>). I am using here (in Figure </a:t>
            </a:r>
            <a:r>
              <a:rPr lang="en-US" sz="1200" b="0" i="0" u="none" strike="noStrike" kern="1200" dirty="0">
                <a:solidFill>
                  <a:schemeClr val="tx1"/>
                </a:solidFill>
                <a:effectLst/>
                <a:latin typeface="+mn-lt"/>
                <a:ea typeface="+mn-ea"/>
                <a:cs typeface="+mn-cs"/>
                <a:hlinkClick r:id="rId4"/>
              </a:rPr>
              <a:t>13.10</a:t>
            </a:r>
            <a:r>
              <a:rPr lang="en-US" sz="1200" b="0" i="0" kern="1200" dirty="0">
                <a:solidFill>
                  <a:schemeClr val="tx1"/>
                </a:solidFill>
                <a:effectLst/>
                <a:latin typeface="+mn-lt"/>
                <a:ea typeface="+mn-ea"/>
                <a:cs typeface="+mn-cs"/>
              </a:rPr>
              <a:t>) a gradual darkening of the color to indicate direction. Alternatively, one could draw arrows along the path.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 connected scatter plot, lines going in the direction from the lower left to the upper right represent correlated movement between the two variables (as one variable grows, so does the other), and lines going in the perpendicular direction, from the upper left to the lower right, represent anti-correlated movement (as one variable grows, the other shrinks). If the two variables have a somewhat cyclic relationship, we will see circles or spirals in the connected scatter plot. In Figure </a:t>
            </a:r>
            <a:r>
              <a:rPr lang="en-US" sz="1200" b="0" i="0" u="none" strike="noStrike" kern="1200" dirty="0">
                <a:solidFill>
                  <a:schemeClr val="tx1"/>
                </a:solidFill>
                <a:effectLst/>
                <a:latin typeface="+mn-lt"/>
                <a:ea typeface="+mn-ea"/>
                <a:cs typeface="+mn-cs"/>
                <a:hlinkClick r:id="rId4"/>
              </a:rPr>
              <a:t>13.10</a:t>
            </a:r>
            <a:r>
              <a:rPr lang="en-US" sz="1200" b="0" i="0" kern="1200" dirty="0">
                <a:solidFill>
                  <a:schemeClr val="tx1"/>
                </a:solidFill>
                <a:effectLst/>
                <a:latin typeface="+mn-lt"/>
                <a:ea typeface="+mn-ea"/>
                <a:cs typeface="+mn-cs"/>
              </a:rPr>
              <a:t>, we see one small circle from 2001 through 2005 and one large circle for the remainder of the time course.</a:t>
            </a:r>
          </a:p>
        </p:txBody>
      </p:sp>
      <p:sp>
        <p:nvSpPr>
          <p:cNvPr id="4" name="Slide Number Placeholder 3"/>
          <p:cNvSpPr>
            <a:spLocks noGrp="1"/>
          </p:cNvSpPr>
          <p:nvPr>
            <p:ph type="sldNum" sz="quarter" idx="5"/>
          </p:nvPr>
        </p:nvSpPr>
        <p:spPr/>
        <p:txBody>
          <a:bodyPr/>
          <a:lstStyle/>
          <a:p>
            <a:fld id="{4BAF0735-F145-4B9C-9BE5-23AA3F3DE317}" type="slidenum">
              <a:rPr lang="en-US" smtClean="0"/>
              <a:t>32</a:t>
            </a:fld>
            <a:endParaRPr lang="en-US"/>
          </a:p>
        </p:txBody>
      </p:sp>
    </p:spTree>
    <p:extLst>
      <p:ext uri="{BB962C8B-B14F-4D97-AF65-F5344CB8AC3E}">
        <p14:creationId xmlns:p14="http://schemas.microsoft.com/office/powerpoint/2010/main" val="306129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This is a line graph showing the number of preprints in every month each year. </a:t>
            </a:r>
          </a:p>
          <a:p>
            <a:r>
              <a:rPr lang="en-US" sz="1200" b="0" i="0" kern="1200">
                <a:solidFill>
                  <a:schemeClr val="tx1"/>
                </a:solidFill>
                <a:effectLst/>
                <a:latin typeface="+mn-lt"/>
                <a:ea typeface="+mn-ea"/>
                <a:cs typeface="+mn-cs"/>
              </a:rPr>
              <a:t>You</a:t>
            </a:r>
            <a:r>
              <a:rPr lang="en-US" sz="1200" b="0" i="0" kern="1200" baseline="0">
                <a:solidFill>
                  <a:schemeClr val="tx1"/>
                </a:solidFill>
                <a:effectLst/>
                <a:latin typeface="+mn-lt"/>
                <a:ea typeface="+mn-ea"/>
                <a:cs typeface="+mn-cs"/>
              </a:rPr>
              <a:t> may think of it as a type of scatterplot, since data points are plotted with x-axis and y-axis like scatterplot. </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There </a:t>
            </a:r>
            <a:r>
              <a:rPr lang="en-US" sz="1200" b="0" i="0" kern="1200" dirty="0">
                <a:solidFill>
                  <a:schemeClr val="tx1"/>
                </a:solidFill>
                <a:effectLst/>
                <a:latin typeface="+mn-lt"/>
                <a:ea typeface="+mn-ea"/>
                <a:cs typeface="+mn-cs"/>
              </a:rPr>
              <a:t>is an important difference however between Figure </a:t>
            </a:r>
            <a:r>
              <a:rPr lang="en-US" sz="1200" b="0" i="0" u="none" strike="noStrike" kern="1200" dirty="0">
                <a:solidFill>
                  <a:schemeClr val="tx1"/>
                </a:solidFill>
                <a:effectLst/>
                <a:latin typeface="+mn-lt"/>
                <a:ea typeface="+mn-ea"/>
                <a:cs typeface="+mn-cs"/>
                <a:hlinkClick r:id="rId3"/>
              </a:rPr>
              <a:t>13.1</a:t>
            </a:r>
            <a:r>
              <a:rPr lang="en-US" sz="1200" b="0" i="0" kern="1200" dirty="0">
                <a:solidFill>
                  <a:schemeClr val="tx1"/>
                </a:solidFill>
                <a:effectLst/>
                <a:latin typeface="+mn-lt"/>
                <a:ea typeface="+mn-ea"/>
                <a:cs typeface="+mn-cs"/>
              </a:rPr>
              <a:t> and the scatter plots discussed in Chapter </a:t>
            </a:r>
            <a:r>
              <a:rPr lang="en-US" sz="1200" b="0" i="0" u="none" strike="noStrike" kern="1200" dirty="0">
                <a:solidFill>
                  <a:schemeClr val="tx1"/>
                </a:solidFill>
                <a:effectLst/>
                <a:latin typeface="+mn-lt"/>
                <a:ea typeface="+mn-ea"/>
                <a:cs typeface="+mn-cs"/>
                <a:hlinkClick r:id="rId4"/>
              </a:rPr>
              <a:t>12</a:t>
            </a:r>
            <a:r>
              <a:rPr lang="en-US" sz="1200" b="0" i="0" kern="1200" dirty="0">
                <a:solidFill>
                  <a:schemeClr val="tx1"/>
                </a:solidFill>
                <a:effectLst/>
                <a:latin typeface="+mn-lt"/>
                <a:ea typeface="+mn-ea"/>
                <a:cs typeface="+mn-cs"/>
              </a:rPr>
              <a:t>. In Figure </a:t>
            </a:r>
            <a:r>
              <a:rPr lang="en-US" sz="1200" b="0" i="0" u="none" strike="noStrike" kern="1200" dirty="0">
                <a:solidFill>
                  <a:schemeClr val="tx1"/>
                </a:solidFill>
                <a:effectLst/>
                <a:latin typeface="+mn-lt"/>
                <a:ea typeface="+mn-ea"/>
                <a:cs typeface="+mn-cs"/>
                <a:hlinkClick r:id="rId3"/>
              </a:rPr>
              <a:t>13.1</a:t>
            </a:r>
            <a:r>
              <a:rPr lang="en-US" sz="1200" b="0" i="0" kern="1200" dirty="0">
                <a:solidFill>
                  <a:schemeClr val="tx1"/>
                </a:solidFill>
                <a:effectLst/>
                <a:latin typeface="+mn-lt"/>
                <a:ea typeface="+mn-ea"/>
                <a:cs typeface="+mn-cs"/>
              </a:rPr>
              <a:t>, the dots are spaced evenly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and there is a defined order among them. Each dot has exactly one left and one right neighbor (except the leftmost and rightmost points which have only one neighbor each). We can visually emphasize this order by connecting neighboring points with lines (Figure </a:t>
            </a:r>
            <a:r>
              <a:rPr lang="en-US" sz="1200" b="0" i="0" u="none" strike="noStrike" kern="1200" dirty="0">
                <a:solidFill>
                  <a:schemeClr val="tx1"/>
                </a:solidFill>
                <a:effectLst/>
                <a:latin typeface="+mn-lt"/>
                <a:ea typeface="+mn-ea"/>
                <a:cs typeface="+mn-cs"/>
                <a:hlinkClick r:id="rId5"/>
              </a:rPr>
              <a:t>13.2</a:t>
            </a:r>
            <a:r>
              <a:rPr lang="en-US" sz="1200" b="0" i="0" kern="120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10</a:t>
            </a:fld>
            <a:endParaRPr lang="en-US"/>
          </a:p>
        </p:txBody>
      </p:sp>
    </p:spTree>
    <p:extLst>
      <p:ext uri="{BB962C8B-B14F-4D97-AF65-F5344CB8AC3E}">
        <p14:creationId xmlns:p14="http://schemas.microsoft.com/office/powerpoint/2010/main" val="3596142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4543D-38D8-4B8A-C497-E88964BB4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61B80-4E62-7719-0825-729CF5DE7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C40C9-CCDC-7192-7E19-251EC427D98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Here is an example with a line plot showing yearly sunspot numbers from 1749 to 1983. (</a:t>
            </a:r>
            <a:r>
              <a:rPr lang="en-US" sz="1200" b="0" i="0" u="none" strike="noStrike" kern="1200" dirty="0">
                <a:solidFill>
                  <a:schemeClr val="tx1"/>
                </a:solidFill>
                <a:effectLst/>
                <a:latin typeface="+mn-lt"/>
                <a:ea typeface="+mn-ea"/>
                <a:cs typeface="+mn-cs"/>
                <a:hlinkClick r:id="rId3"/>
              </a:rPr>
              <a:t>Sunspots</a:t>
            </a:r>
            <a:r>
              <a:rPr lang="en-US" sz="1200" b="0" i="0" kern="1200" dirty="0">
                <a:solidFill>
                  <a:schemeClr val="tx1"/>
                </a:solidFill>
                <a:effectLst/>
                <a:latin typeface="+mn-lt"/>
                <a:ea typeface="+mn-ea"/>
                <a:cs typeface="+mn-cs"/>
              </a:rPr>
              <a:t> are temporary phenomena on the Sun’s photosphere that appear as spots darker than the surrounding areas.).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a:rPr>
              <a:t>solar cycle</a:t>
            </a:r>
            <a:r>
              <a:rPr lang="en-US" sz="1200" b="0" i="0" kern="1200" dirty="0">
                <a:solidFill>
                  <a:schemeClr val="tx1"/>
                </a:solidFill>
                <a:effectLst/>
                <a:latin typeface="+mn-lt"/>
                <a:ea typeface="+mn-ea"/>
                <a:cs typeface="+mn-cs"/>
              </a:rPr>
              <a:t> is quite obvious on this figure. The sunspot numbers follow this periodic 11-year change in the sun’s activity, making the line go up and down quite regularly. It is also clear that some spikes are higher than others, with maximum smoothed sunspot numbers ranging from 50 to 180.</a:t>
            </a:r>
            <a:endParaRPr lang="en-US" dirty="0">
              <a:hlinkClick r:id="" action="ppaction://noaction"/>
            </a:endParaRPr>
          </a:p>
          <a:p>
            <a:endParaRPr lang="en-US" dirty="0">
              <a:hlinkClick r:id="" action="ppaction://noaction"/>
            </a:endParaRPr>
          </a:p>
          <a:p>
            <a:r>
              <a:rPr lang="en-US" dirty="0">
                <a:hlinkClick r:id="" action="ppaction://noaction"/>
              </a:rPr>
              <a:t>https://www.data-to-viz.com/caveat/aspect_ratio.html</a:t>
            </a:r>
            <a:endParaRPr lang="en-US" dirty="0"/>
          </a:p>
        </p:txBody>
      </p:sp>
      <p:sp>
        <p:nvSpPr>
          <p:cNvPr id="4" name="Slide Number Placeholder 3">
            <a:extLst>
              <a:ext uri="{FF2B5EF4-FFF2-40B4-BE49-F238E27FC236}">
                <a16:creationId xmlns:a16="http://schemas.microsoft.com/office/drawing/2014/main" id="{8C1363EF-EAEF-E7A7-4408-B5E27DF1EF84}"/>
              </a:ext>
            </a:extLst>
          </p:cNvPr>
          <p:cNvSpPr>
            <a:spLocks noGrp="1"/>
          </p:cNvSpPr>
          <p:nvPr>
            <p:ph type="sldNum" sz="quarter" idx="5"/>
          </p:nvPr>
        </p:nvSpPr>
        <p:spPr/>
        <p:txBody>
          <a:bodyPr/>
          <a:lstStyle/>
          <a:p>
            <a:fld id="{4BAF0735-F145-4B9C-9BE5-23AA3F3DE317}" type="slidenum">
              <a:rPr lang="en-US" smtClean="0"/>
              <a:t>33</a:t>
            </a:fld>
            <a:endParaRPr lang="en-US"/>
          </a:p>
        </p:txBody>
      </p:sp>
    </p:spTree>
    <p:extLst>
      <p:ext uri="{BB962C8B-B14F-4D97-AF65-F5344CB8AC3E}">
        <p14:creationId xmlns:p14="http://schemas.microsoft.com/office/powerpoint/2010/main" val="3179019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3905-5595-91C6-279C-358E07383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47A7A-3842-E017-28B4-C678163E6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3CBF3F-BD84-DFB0-D44C-5B6F4C3A073E}"/>
              </a:ext>
            </a:extLst>
          </p:cNvPr>
          <p:cNvSpPr>
            <a:spLocks noGrp="1"/>
          </p:cNvSpPr>
          <p:nvPr>
            <p:ph type="body" idx="1"/>
          </p:nvPr>
        </p:nvSpPr>
        <p:spPr/>
        <p:txBody>
          <a:bodyPr/>
          <a:lstStyle/>
          <a:p>
            <a:r>
              <a:rPr lang="en-US" sz="1200" b="0" i="0" kern="1200">
                <a:solidFill>
                  <a:schemeClr val="tx1"/>
                </a:solidFill>
                <a:effectLst/>
                <a:latin typeface="+mn-lt"/>
                <a:ea typeface="+mn-ea"/>
                <a:cs typeface="+mn-cs"/>
              </a:rPr>
              <a:t>Now let’s change the aspect ratio of this figure, making it wider and less high. To exaggerate the effect, the graphic is zoomed to the 1800 to 1900 period:</a:t>
            </a:r>
            <a:endParaRPr lang="en-US" dirty="0"/>
          </a:p>
        </p:txBody>
      </p:sp>
      <p:sp>
        <p:nvSpPr>
          <p:cNvPr id="4" name="Slide Number Placeholder 3">
            <a:extLst>
              <a:ext uri="{FF2B5EF4-FFF2-40B4-BE49-F238E27FC236}">
                <a16:creationId xmlns:a16="http://schemas.microsoft.com/office/drawing/2014/main" id="{E43706B0-1FFD-A6E3-D460-24D9A6D57AC3}"/>
              </a:ext>
            </a:extLst>
          </p:cNvPr>
          <p:cNvSpPr>
            <a:spLocks noGrp="1"/>
          </p:cNvSpPr>
          <p:nvPr>
            <p:ph type="sldNum" sz="quarter" idx="5"/>
          </p:nvPr>
        </p:nvSpPr>
        <p:spPr/>
        <p:txBody>
          <a:bodyPr/>
          <a:lstStyle/>
          <a:p>
            <a:fld id="{4BAF0735-F145-4B9C-9BE5-23AA3F3DE317}" type="slidenum">
              <a:rPr lang="en-US" smtClean="0"/>
              <a:t>34</a:t>
            </a:fld>
            <a:endParaRPr lang="en-US"/>
          </a:p>
        </p:txBody>
      </p:sp>
    </p:spTree>
    <p:extLst>
      <p:ext uri="{BB962C8B-B14F-4D97-AF65-F5344CB8AC3E}">
        <p14:creationId xmlns:p14="http://schemas.microsoft.com/office/powerpoint/2010/main" val="2076191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A0A16-EDE4-DF4D-99E9-17F609057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AACA2-AD21-642A-3CF7-779D83E92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115F59-0A8D-8B0C-CB7B-376F7679E91A}"/>
              </a:ext>
            </a:extLst>
          </p:cNvPr>
          <p:cNvSpPr>
            <a:spLocks noGrp="1"/>
          </p:cNvSpPr>
          <p:nvPr>
            <p:ph type="body" idx="1"/>
          </p:nvPr>
        </p:nvSpPr>
        <p:spPr/>
        <p:txBody>
          <a:bodyPr/>
          <a:lstStyle/>
          <a:p>
            <a:r>
              <a:rPr lang="en-US" sz="1200" b="0" i="0" kern="1200">
                <a:solidFill>
                  <a:schemeClr val="tx1"/>
                </a:solidFill>
                <a:effectLst/>
                <a:latin typeface="+mn-lt"/>
                <a:ea typeface="+mn-ea"/>
                <a:cs typeface="+mn-cs"/>
              </a:rPr>
              <a:t>Here is a figure from </a:t>
            </a:r>
            <a:r>
              <a:rPr lang="en-US" sz="1200" b="0" i="0" u="none" strike="noStrike" kern="1200">
                <a:solidFill>
                  <a:schemeClr val="tx1"/>
                </a:solidFill>
                <a:effectLst/>
                <a:latin typeface="+mn-lt"/>
                <a:ea typeface="+mn-ea"/>
                <a:cs typeface="+mn-cs"/>
                <a:hlinkClick r:id="rId3"/>
              </a:rPr>
              <a:t>W.S. Cleveland</a:t>
            </a:r>
            <a:r>
              <a:rPr lang="en-US" sz="1200" b="0" i="0" kern="1200">
                <a:solidFill>
                  <a:schemeClr val="tx1"/>
                </a:solidFill>
                <a:effectLst/>
                <a:latin typeface="+mn-lt"/>
                <a:ea typeface="+mn-ea"/>
                <a:cs typeface="+mn-cs"/>
              </a:rPr>
              <a:t> explaining that the aspect ratio of a graphic should target a 45 degree angle on this kind of figure. It shows what happens when angles are too big or too small:</a:t>
            </a:r>
          </a:p>
        </p:txBody>
      </p:sp>
      <p:sp>
        <p:nvSpPr>
          <p:cNvPr id="4" name="Slide Number Placeholder 3">
            <a:extLst>
              <a:ext uri="{FF2B5EF4-FFF2-40B4-BE49-F238E27FC236}">
                <a16:creationId xmlns:a16="http://schemas.microsoft.com/office/drawing/2014/main" id="{E71B1C1C-3B2C-C990-B626-ACA4F4B7FBDB}"/>
              </a:ext>
            </a:extLst>
          </p:cNvPr>
          <p:cNvSpPr>
            <a:spLocks noGrp="1"/>
          </p:cNvSpPr>
          <p:nvPr>
            <p:ph type="sldNum" sz="quarter" idx="5"/>
          </p:nvPr>
        </p:nvSpPr>
        <p:spPr/>
        <p:txBody>
          <a:bodyPr/>
          <a:lstStyle/>
          <a:p>
            <a:fld id="{4BAF0735-F145-4B9C-9BE5-23AA3F3DE317}" type="slidenum">
              <a:rPr lang="en-US" smtClean="0"/>
              <a:t>35</a:t>
            </a:fld>
            <a:endParaRPr lang="en-US"/>
          </a:p>
        </p:txBody>
      </p:sp>
    </p:spTree>
    <p:extLst>
      <p:ext uri="{BB962C8B-B14F-4D97-AF65-F5344CB8AC3E}">
        <p14:creationId xmlns:p14="http://schemas.microsoft.com/office/powerpoint/2010/main" val="300192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consider a time series of the Dow Jones Industrial Average (Dow Jones for short), a stock-market index representing the price of 30 large, publicly owned U.S. companies. Specifically, we will look at the year 2009, right after the 2008 crash (Figure </a:t>
            </a:r>
            <a:r>
              <a:rPr lang="en-US" sz="1200" b="0" i="0" u="none" strike="noStrike" kern="1200" dirty="0">
                <a:solidFill>
                  <a:schemeClr val="tx1"/>
                </a:solidFill>
                <a:effectLst/>
                <a:latin typeface="+mn-lt"/>
                <a:ea typeface="+mn-ea"/>
                <a:cs typeface="+mn-cs"/>
                <a:hlinkClick r:id="rId3"/>
              </a:rPr>
              <a:t>14.1</a:t>
            </a:r>
            <a:r>
              <a:rPr lang="en-US" sz="1200" b="0" i="0" kern="1200" dirty="0">
                <a:solidFill>
                  <a:schemeClr val="tx1"/>
                </a:solidFill>
                <a:effectLst/>
                <a:latin typeface="+mn-lt"/>
                <a:ea typeface="+mn-ea"/>
                <a:cs typeface="+mn-cs"/>
              </a:rPr>
              <a:t>). During the tail end of the crash, in the first three months of the year 2009, the market lost over 2400 points (~27%). Then it slowly recovered for the remainder of the year. How can we visualize these longer-term trends while de-emphasizing the less important short-term fluctuations?</a:t>
            </a:r>
          </a:p>
        </p:txBody>
      </p:sp>
      <p:sp>
        <p:nvSpPr>
          <p:cNvPr id="4" name="Slide Number Placeholder 3"/>
          <p:cNvSpPr>
            <a:spLocks noGrp="1"/>
          </p:cNvSpPr>
          <p:nvPr>
            <p:ph type="sldNum" sz="quarter" idx="5"/>
          </p:nvPr>
        </p:nvSpPr>
        <p:spPr/>
        <p:txBody>
          <a:bodyPr/>
          <a:lstStyle/>
          <a:p>
            <a:fld id="{4BAF0735-F145-4B9C-9BE5-23AA3F3DE317}" type="slidenum">
              <a:rPr lang="en-US" smtClean="0"/>
              <a:t>42</a:t>
            </a:fld>
            <a:endParaRPr lang="en-US"/>
          </a:p>
        </p:txBody>
      </p:sp>
    </p:spTree>
    <p:extLst>
      <p:ext uri="{BB962C8B-B14F-4D97-AF65-F5344CB8AC3E}">
        <p14:creationId xmlns:p14="http://schemas.microsoft.com/office/powerpoint/2010/main" val="1151513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statistical terms, we are looking for a way to </a:t>
            </a:r>
            <a:r>
              <a:rPr lang="en-US" sz="1200" b="0" i="1" kern="1200" dirty="0">
                <a:solidFill>
                  <a:schemeClr val="tx1"/>
                </a:solidFill>
                <a:effectLst/>
                <a:latin typeface="+mn-lt"/>
                <a:ea typeface="+mn-ea"/>
                <a:cs typeface="+mn-cs"/>
              </a:rPr>
              <a:t>smooth</a:t>
            </a:r>
            <a:r>
              <a:rPr lang="en-US" sz="1200" b="0" i="0" kern="1200" dirty="0">
                <a:solidFill>
                  <a:schemeClr val="tx1"/>
                </a:solidFill>
                <a:effectLst/>
                <a:latin typeface="+mn-lt"/>
                <a:ea typeface="+mn-ea"/>
                <a:cs typeface="+mn-cs"/>
              </a:rPr>
              <a:t> the stock-market time series. The act of smoothing produces a function that captures key patterns in the data while removing irrelevant minor detail or noise. Financial analysts usually smooth stock-market data by calculating moving averages. To generate a moving average, we take a time window, say the first 20 days in the time series, calculate the average price over these 20 days, then move the time window by one day, so it now spans the 2nd to 21st day, calculate the average over these 20 days, move the time window again, and so on. The result is a new time series consisting of a sequence of averaged prices.</a:t>
            </a:r>
          </a:p>
          <a:p>
            <a:r>
              <a:rPr lang="en-US" sz="1200" b="0" i="0" kern="1200" dirty="0">
                <a:solidFill>
                  <a:schemeClr val="tx1"/>
                </a:solidFill>
                <a:effectLst/>
                <a:latin typeface="+mn-lt"/>
                <a:ea typeface="+mn-ea"/>
                <a:cs typeface="+mn-cs"/>
              </a:rPr>
              <a:t>To plot this sequence of moving averages, we need to decide which specific time point to associate with the average for each time window. Financial analysts often plot each average at the end of its respective time window. This choice results in curves that lag the original data (Figure </a:t>
            </a:r>
            <a:r>
              <a:rPr lang="en-US" sz="1200" b="0" i="0" u="none" strike="noStrike" kern="1200" dirty="0">
                <a:solidFill>
                  <a:schemeClr val="tx1"/>
                </a:solidFill>
                <a:effectLst/>
                <a:latin typeface="+mn-lt"/>
                <a:ea typeface="+mn-ea"/>
                <a:cs typeface="+mn-cs"/>
                <a:hlinkClick r:id="rId3"/>
              </a:rPr>
              <a:t>14.2</a:t>
            </a:r>
            <a:r>
              <a:rPr lang="en-US" sz="1200" b="0" i="0" kern="1200" dirty="0">
                <a:solidFill>
                  <a:schemeClr val="tx1"/>
                </a:solidFill>
                <a:effectLst/>
                <a:latin typeface="+mn-lt"/>
                <a:ea typeface="+mn-ea"/>
                <a:cs typeface="+mn-cs"/>
              </a:rPr>
              <a:t>a), with more severe lags corresponding to larger averaging time windows. Statisticians, on the other hand, plot the average at the center of the time window, which results in a curve that overlays perfectly on the original data (Figure </a:t>
            </a:r>
            <a:r>
              <a:rPr lang="en-US" sz="1200" b="0" i="0" u="none" strike="noStrike" kern="1200" dirty="0">
                <a:solidFill>
                  <a:schemeClr val="tx1"/>
                </a:solidFill>
                <a:effectLst/>
                <a:latin typeface="+mn-lt"/>
                <a:ea typeface="+mn-ea"/>
                <a:cs typeface="+mn-cs"/>
                <a:hlinkClick r:id="rId3"/>
              </a:rPr>
              <a:t>14.2</a:t>
            </a:r>
            <a:r>
              <a:rPr lang="en-US" sz="1200" b="0" i="0" kern="1200" dirty="0">
                <a:solidFill>
                  <a:schemeClr val="tx1"/>
                </a:solidFill>
                <a:effectLst/>
                <a:latin typeface="+mn-lt"/>
                <a:ea typeface="+mn-ea"/>
                <a:cs typeface="+mn-cs"/>
              </a:rPr>
              <a:t>b).</a:t>
            </a:r>
          </a:p>
        </p:txBody>
      </p:sp>
      <p:sp>
        <p:nvSpPr>
          <p:cNvPr id="4" name="Slide Number Placeholder 3"/>
          <p:cNvSpPr>
            <a:spLocks noGrp="1"/>
          </p:cNvSpPr>
          <p:nvPr>
            <p:ph type="sldNum" sz="quarter" idx="5"/>
          </p:nvPr>
        </p:nvSpPr>
        <p:spPr/>
        <p:txBody>
          <a:bodyPr/>
          <a:lstStyle/>
          <a:p>
            <a:fld id="{4BAF0735-F145-4B9C-9BE5-23AA3F3DE317}" type="slidenum">
              <a:rPr lang="en-US" smtClean="0"/>
              <a:t>43</a:t>
            </a:fld>
            <a:endParaRPr lang="en-US"/>
          </a:p>
        </p:txBody>
      </p:sp>
    </p:spTree>
    <p:extLst>
      <p:ext uri="{BB962C8B-B14F-4D97-AF65-F5344CB8AC3E}">
        <p14:creationId xmlns:p14="http://schemas.microsoft.com/office/powerpoint/2010/main" val="133174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Regardless </a:t>
            </a:r>
            <a:r>
              <a:rPr lang="en-US" sz="1200" b="0" i="0" kern="1200" dirty="0">
                <a:solidFill>
                  <a:schemeClr val="tx1"/>
                </a:solidFill>
                <a:effectLst/>
                <a:latin typeface="+mn-lt"/>
                <a:ea typeface="+mn-ea"/>
                <a:cs typeface="+mn-cs"/>
              </a:rPr>
              <a:t>of whether we plot the smoothed time series with or without lag, we can see that the length of the time window over which we average sets the scale of the fluctuations that remain visible in the smoothed curve. The 20-day moving average only removes small, short-term spikes but otherwise follows the daily data closely. The 100-day moving average, on the other hand, removes even fairly substantial drops or spikes that play out over a time span of multiple weeks. For example, the massive drop to below 7000 points in the first quarter of 2009 is not visible in the 100-day moving average, which replaces it with a gentle curve that doesn’t dip much below 8000 points (Figure </a:t>
            </a:r>
            <a:r>
              <a:rPr lang="en-US" sz="1200" b="0" i="0" u="none" strike="noStrike" kern="1200" dirty="0">
                <a:solidFill>
                  <a:schemeClr val="tx1"/>
                </a:solidFill>
                <a:effectLst/>
                <a:latin typeface="+mn-lt"/>
                <a:ea typeface="+mn-ea"/>
                <a:cs typeface="+mn-cs"/>
                <a:hlinkClick r:id="rId3"/>
              </a:rPr>
              <a:t>14.2</a:t>
            </a:r>
            <a:r>
              <a:rPr lang="en-US" sz="1200" b="0" i="0" kern="1200" dirty="0">
                <a:solidFill>
                  <a:schemeClr val="tx1"/>
                </a:solidFill>
                <a:effectLst/>
                <a:latin typeface="+mn-lt"/>
                <a:ea typeface="+mn-ea"/>
                <a:cs typeface="+mn-cs"/>
              </a:rPr>
              <a:t>). Similarly, the drop around July 2009 is completely invisible in the 100-day moving </a:t>
            </a:r>
            <a:r>
              <a:rPr lang="en-US" sz="1200" b="0" i="0" kern="1200">
                <a:solidFill>
                  <a:schemeClr val="tx1"/>
                </a:solidFill>
                <a:effectLst/>
                <a:latin typeface="+mn-lt"/>
                <a:ea typeface="+mn-ea"/>
                <a:cs typeface="+mn-cs"/>
              </a:rPr>
              <a:t>average.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44</a:t>
            </a:fld>
            <a:endParaRPr lang="en-US"/>
          </a:p>
        </p:txBody>
      </p:sp>
    </p:spTree>
    <p:extLst>
      <p:ext uri="{BB962C8B-B14F-4D97-AF65-F5344CB8AC3E}">
        <p14:creationId xmlns:p14="http://schemas.microsoft.com/office/powerpoint/2010/main" val="1420121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moving average is the most simplistic approach to smoothing, and it has some obvious limitations. First, it results in a smoothed curve that is shorter than the original curve (Figure </a:t>
            </a:r>
            <a:r>
              <a:rPr lang="en-US" sz="1200" b="0" i="0" u="none" strike="noStrike" kern="1200" dirty="0">
                <a:solidFill>
                  <a:schemeClr val="tx1"/>
                </a:solidFill>
                <a:effectLst/>
                <a:latin typeface="+mn-lt"/>
                <a:ea typeface="+mn-ea"/>
                <a:cs typeface="+mn-cs"/>
                <a:hlinkClick r:id="rId3"/>
              </a:rPr>
              <a:t>14.2</a:t>
            </a:r>
            <a:r>
              <a:rPr lang="en-US" sz="1200" b="0" i="0" kern="1200" dirty="0">
                <a:solidFill>
                  <a:schemeClr val="tx1"/>
                </a:solidFill>
                <a:effectLst/>
                <a:latin typeface="+mn-lt"/>
                <a:ea typeface="+mn-ea"/>
                <a:cs typeface="+mn-cs"/>
              </a:rPr>
              <a:t>). Parts are missing at either the beginning or the end or both. And the more the time series is smoothed (i.e., the larger the averaging window), the shorter the smoothed curve. Second, even with a large averaging window, a moving average is not necessarily that smooth. It may exhibit small bumps and wiggles even though larger-scale smoothing has been achieved (Figure </a:t>
            </a:r>
            <a:r>
              <a:rPr lang="en-US" sz="1200" b="0" i="0" u="none" strike="noStrike" kern="1200" dirty="0">
                <a:solidFill>
                  <a:schemeClr val="tx1"/>
                </a:solidFill>
                <a:effectLst/>
                <a:latin typeface="+mn-lt"/>
                <a:ea typeface="+mn-ea"/>
                <a:cs typeface="+mn-cs"/>
                <a:hlinkClick r:id="rId3"/>
              </a:rPr>
              <a:t>14.2</a:t>
            </a:r>
            <a:r>
              <a:rPr lang="en-US" sz="1200" b="0" i="0" kern="1200" dirty="0">
                <a:solidFill>
                  <a:schemeClr val="tx1"/>
                </a:solidFill>
                <a:effectLst/>
                <a:latin typeface="+mn-lt"/>
                <a:ea typeface="+mn-ea"/>
                <a:cs typeface="+mn-cs"/>
              </a:rPr>
              <a:t>). These wiggles are caused by individual data points that enter or exit the averaging window. Since all data points in the window are weighted equally, individual data points at the window boundaries can have visible impact on the average.</a:t>
            </a:r>
          </a:p>
        </p:txBody>
      </p:sp>
      <p:sp>
        <p:nvSpPr>
          <p:cNvPr id="4" name="Slide Number Placeholder 3"/>
          <p:cNvSpPr>
            <a:spLocks noGrp="1"/>
          </p:cNvSpPr>
          <p:nvPr>
            <p:ph type="sldNum" sz="quarter" idx="5"/>
          </p:nvPr>
        </p:nvSpPr>
        <p:spPr/>
        <p:txBody>
          <a:bodyPr/>
          <a:lstStyle/>
          <a:p>
            <a:fld id="{4BAF0735-F145-4B9C-9BE5-23AA3F3DE317}" type="slidenum">
              <a:rPr lang="en-US" smtClean="0"/>
              <a:t>45</a:t>
            </a:fld>
            <a:endParaRPr lang="en-US"/>
          </a:p>
        </p:txBody>
      </p:sp>
    </p:spTree>
    <p:extLst>
      <p:ext uri="{BB962C8B-B14F-4D97-AF65-F5344CB8AC3E}">
        <p14:creationId xmlns:p14="http://schemas.microsoft.com/office/powerpoint/2010/main" val="164394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Statisticians have developed numerous approaches to smoothing that alleviate the downsides of moving averages. These approaches are much more complex and computationally costly, but they are readily available in modern statistical computing environments. One widely used method is LOESS (locally estimated scatterplot smoothing, W. S. Cleveland (</a:t>
            </a:r>
            <a:r>
              <a:rPr lang="en-US" sz="1200" b="0" i="0" u="none" strike="noStrike" kern="1200" dirty="0">
                <a:solidFill>
                  <a:schemeClr val="tx1"/>
                </a:solidFill>
                <a:effectLst/>
                <a:latin typeface="+mn-lt"/>
                <a:ea typeface="+mn-ea"/>
                <a:cs typeface="+mn-cs"/>
                <a:hlinkClick r:id="rId3"/>
              </a:rPr>
              <a:t>1979</a:t>
            </a:r>
            <a:r>
              <a:rPr lang="en-US" sz="1200" b="0" i="0" kern="1200" dirty="0">
                <a:solidFill>
                  <a:schemeClr val="tx1"/>
                </a:solidFill>
                <a:effectLst/>
                <a:latin typeface="+mn-lt"/>
                <a:ea typeface="+mn-ea"/>
                <a:cs typeface="+mn-cs"/>
              </a:rPr>
              <a:t>)), which fits low-degree polynomials to subsets of the data. Importantly, the points in the center of each subset are weighted more heavily than points at the boundaries, and this weighting scheme yields a much smoother result than we get from a weighted average (Figure </a:t>
            </a:r>
            <a:r>
              <a:rPr lang="en-US" sz="1200" b="0" i="0" u="none" strike="noStrike" kern="1200" dirty="0">
                <a:solidFill>
                  <a:schemeClr val="tx1"/>
                </a:solidFill>
                <a:effectLst/>
                <a:latin typeface="+mn-lt"/>
                <a:ea typeface="+mn-ea"/>
                <a:cs typeface="+mn-cs"/>
                <a:hlinkClick r:id="rId4"/>
              </a:rPr>
              <a:t>14.3</a:t>
            </a:r>
            <a:r>
              <a:rPr lang="en-US" sz="1200" b="0" i="0" kern="120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46</a:t>
            </a:fld>
            <a:endParaRPr lang="en-US"/>
          </a:p>
        </p:txBody>
      </p:sp>
    </p:spTree>
    <p:extLst>
      <p:ext uri="{BB962C8B-B14F-4D97-AF65-F5344CB8AC3E}">
        <p14:creationId xmlns:p14="http://schemas.microsoft.com/office/powerpoint/2010/main" val="972256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LOESS curve shown here looks similar to the 100-day average, but this similarity should not be overinterpreted. The smoothness of a LOESS curve can be tuned by adjusting a parameter, and different parameter choices would have produced LOESS curves looking more like the 20-day or 50-day average.</a:t>
            </a:r>
          </a:p>
        </p:txBody>
      </p:sp>
      <p:sp>
        <p:nvSpPr>
          <p:cNvPr id="4" name="Slide Number Placeholder 3"/>
          <p:cNvSpPr>
            <a:spLocks noGrp="1"/>
          </p:cNvSpPr>
          <p:nvPr>
            <p:ph type="sldNum" sz="quarter" idx="5"/>
          </p:nvPr>
        </p:nvSpPr>
        <p:spPr/>
        <p:txBody>
          <a:bodyPr/>
          <a:lstStyle/>
          <a:p>
            <a:fld id="{4BAF0735-F145-4B9C-9BE5-23AA3F3DE317}" type="slidenum">
              <a:rPr lang="en-US" smtClean="0"/>
              <a:t>47</a:t>
            </a:fld>
            <a:endParaRPr lang="en-US"/>
          </a:p>
        </p:txBody>
      </p:sp>
    </p:spTree>
    <p:extLst>
      <p:ext uri="{BB962C8B-B14F-4D97-AF65-F5344CB8AC3E}">
        <p14:creationId xmlns:p14="http://schemas.microsoft.com/office/powerpoint/2010/main" val="3222768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overfitting</a:t>
            </a:r>
            <a:r>
              <a:rPr lang="en-US" sz="1200" b="0" i="0" kern="1200" dirty="0">
                <a:solidFill>
                  <a:schemeClr val="tx1"/>
                </a:solidFill>
                <a:effectLst/>
                <a:latin typeface="+mn-lt"/>
                <a:ea typeface="+mn-ea"/>
                <a:cs typeface="+mn-cs"/>
              </a:rPr>
              <a:t> is "the production of an analysis that corresponds too closely or exactly to a particular set of data, and may therefore fail to fit additional data or predict future observations reliably".</a:t>
            </a:r>
            <a:r>
              <a:rPr lang="en-US" sz="1200" b="0" i="0" u="none" strike="noStrike" kern="1200" baseline="30000" dirty="0">
                <a:solidFill>
                  <a:schemeClr val="tx1"/>
                </a:solidFill>
                <a:effectLst/>
                <a:latin typeface="+mn-lt"/>
                <a:ea typeface="+mn-ea"/>
                <a:cs typeface="+mn-cs"/>
                <a:hlinkClick r:id="rId3"/>
              </a:rPr>
              <a:t>[1]</a:t>
            </a:r>
            <a:r>
              <a:rPr lang="en-US" sz="1200" b="0" i="0" kern="1200" dirty="0">
                <a:solidFill>
                  <a:schemeClr val="tx1"/>
                </a:solidFill>
                <a:effectLst/>
                <a:latin typeface="+mn-lt"/>
                <a:ea typeface="+mn-ea"/>
                <a:cs typeface="+mn-cs"/>
              </a:rPr>
              <a:t> An </a:t>
            </a:r>
            <a:r>
              <a:rPr lang="en-US" sz="1200" b="1" i="0" kern="1200" dirty="0">
                <a:solidFill>
                  <a:schemeClr val="tx1"/>
                </a:solidFill>
                <a:effectLst/>
                <a:latin typeface="+mn-lt"/>
                <a:ea typeface="+mn-ea"/>
                <a:cs typeface="+mn-cs"/>
              </a:rPr>
              <a:t>overfitted model</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4" tooltip="Statistical model"/>
              </a:rPr>
              <a:t>statistical model</a:t>
            </a:r>
            <a:r>
              <a:rPr lang="en-US" sz="1200" b="0" i="0" kern="1200" dirty="0">
                <a:solidFill>
                  <a:schemeClr val="tx1"/>
                </a:solidFill>
                <a:effectLst/>
                <a:latin typeface="+mn-lt"/>
                <a:ea typeface="+mn-ea"/>
                <a:cs typeface="+mn-cs"/>
              </a:rPr>
              <a:t> that contains more </a:t>
            </a:r>
            <a:r>
              <a:rPr lang="en-US" sz="1200" b="0" i="0" u="none" strike="noStrike" kern="1200" dirty="0">
                <a:solidFill>
                  <a:schemeClr val="tx1"/>
                </a:solidFill>
                <a:effectLst/>
                <a:latin typeface="+mn-lt"/>
                <a:ea typeface="+mn-ea"/>
                <a:cs typeface="+mn-cs"/>
                <a:hlinkClick r:id="rId5" tooltip="Parameter"/>
              </a:rPr>
              <a:t>parameters</a:t>
            </a:r>
            <a:r>
              <a:rPr lang="en-US" sz="1200" b="0" i="0" kern="1200" dirty="0">
                <a:solidFill>
                  <a:schemeClr val="tx1"/>
                </a:solidFill>
                <a:effectLst/>
                <a:latin typeface="+mn-lt"/>
                <a:ea typeface="+mn-ea"/>
                <a:cs typeface="+mn-cs"/>
              </a:rPr>
              <a:t> than can be justified by the data.</a:t>
            </a:r>
            <a:r>
              <a:rPr lang="en-US" sz="1200" b="0" i="0" u="none" strike="noStrike" kern="1200" baseline="300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The essence of overfitting is to have unknowingly extracted some of the residual variation (i.e. the </a:t>
            </a:r>
            <a:r>
              <a:rPr lang="en-US" sz="1200" b="0" i="0" u="none" strike="noStrike" kern="1200" dirty="0">
                <a:solidFill>
                  <a:schemeClr val="tx1"/>
                </a:solidFill>
                <a:effectLst/>
                <a:latin typeface="+mn-lt"/>
                <a:ea typeface="+mn-ea"/>
                <a:cs typeface="+mn-cs"/>
                <a:hlinkClick r:id="rId7" tooltip="Statistical noise"/>
              </a:rPr>
              <a:t>noise</a:t>
            </a:r>
            <a:r>
              <a:rPr lang="en-US" sz="1200" b="0" i="0" kern="1200" dirty="0">
                <a:solidFill>
                  <a:schemeClr val="tx1"/>
                </a:solidFill>
                <a:effectLst/>
                <a:latin typeface="+mn-lt"/>
                <a:ea typeface="+mn-ea"/>
                <a:cs typeface="+mn-cs"/>
              </a:rPr>
              <a:t>) as if that variation represented underlying model structure.</a:t>
            </a:r>
            <a:r>
              <a:rPr lang="en-US" sz="1200" b="0" i="0" u="none" strike="noStrike" kern="1200" baseline="30000" dirty="0">
                <a:solidFill>
                  <a:schemeClr val="tx1"/>
                </a:solidFill>
                <a:effectLst/>
                <a:latin typeface="+mn-lt"/>
                <a:ea typeface="+mn-ea"/>
                <a:cs typeface="+mn-cs"/>
                <a:hlinkClick r:id="rId8"/>
              </a:rPr>
              <a:t>[3]</a:t>
            </a:r>
            <a:r>
              <a:rPr lang="en-US" sz="1200" b="0" i="0" kern="1200" baseline="30000" dirty="0">
                <a:solidFill>
                  <a:schemeClr val="tx1"/>
                </a:solidFill>
                <a:effectLst/>
                <a:latin typeface="+mn-lt"/>
                <a:ea typeface="+mn-ea"/>
                <a:cs typeface="+mn-cs"/>
              </a:rPr>
              <a:t>:45</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Underfitting</a:t>
            </a:r>
            <a:r>
              <a:rPr lang="en-US" sz="1200" b="0" i="0" kern="1200" dirty="0">
                <a:solidFill>
                  <a:schemeClr val="tx1"/>
                </a:solidFill>
                <a:effectLst/>
                <a:latin typeface="+mn-lt"/>
                <a:ea typeface="+mn-ea"/>
                <a:cs typeface="+mn-cs"/>
              </a:rPr>
              <a:t> occurs when a statistical model cannot adequately capture the underlying structure of the data. An </a:t>
            </a:r>
            <a:r>
              <a:rPr lang="en-US" sz="1200" b="1" i="0" kern="1200" dirty="0">
                <a:solidFill>
                  <a:schemeClr val="tx1"/>
                </a:solidFill>
                <a:effectLst/>
                <a:latin typeface="+mn-lt"/>
                <a:ea typeface="+mn-ea"/>
                <a:cs typeface="+mn-cs"/>
              </a:rPr>
              <a:t>underfitted model</a:t>
            </a:r>
            <a:r>
              <a:rPr lang="en-US" sz="1200" b="0" i="0" kern="1200" dirty="0">
                <a:solidFill>
                  <a:schemeClr val="tx1"/>
                </a:solidFill>
                <a:effectLst/>
                <a:latin typeface="+mn-lt"/>
                <a:ea typeface="+mn-ea"/>
                <a:cs typeface="+mn-cs"/>
              </a:rPr>
              <a:t> is a model where some parameters or terms that would appear in a correctly specified model are missing.</a:t>
            </a:r>
            <a:r>
              <a:rPr lang="en-US" sz="1200" b="0" i="0" u="none" strike="noStrike" kern="1200" baseline="300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Underfitting would occur, for example, when fitting a linear model to non-linear data. Such a model will tend to have poor predictive performance.</a:t>
            </a:r>
          </a:p>
          <a:p>
            <a:r>
              <a:rPr lang="en-US" sz="1200" b="0" i="0" kern="1200" dirty="0">
                <a:solidFill>
                  <a:schemeClr val="tx1"/>
                </a:solidFill>
                <a:effectLst/>
                <a:latin typeface="+mn-lt"/>
                <a:ea typeface="+mn-ea"/>
                <a:cs typeface="+mn-cs"/>
              </a:rPr>
              <a:t>Overfitting and underfitting can occur in </a:t>
            </a:r>
            <a:r>
              <a:rPr lang="en-US" sz="1200" b="0" i="0" u="none" strike="noStrike" kern="1200" dirty="0">
                <a:solidFill>
                  <a:schemeClr val="tx1"/>
                </a:solidFill>
                <a:effectLst/>
                <a:latin typeface="+mn-lt"/>
                <a:ea typeface="+mn-ea"/>
                <a:cs typeface="+mn-cs"/>
                <a:hlinkClick r:id="rId9" tooltip="Machine learning"/>
              </a:rPr>
              <a:t>machine learning</a:t>
            </a:r>
            <a:r>
              <a:rPr lang="en-US" sz="1200" b="0" i="0" kern="1200" dirty="0">
                <a:solidFill>
                  <a:schemeClr val="tx1"/>
                </a:solidFill>
                <a:effectLst/>
                <a:latin typeface="+mn-lt"/>
                <a:ea typeface="+mn-ea"/>
                <a:cs typeface="+mn-cs"/>
              </a:rPr>
              <a:t>, in particular. In machine learning, the phenomena are sometimes called "overtraining" and "undertraining".</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48</a:t>
            </a:fld>
            <a:endParaRPr lang="en-US"/>
          </a:p>
        </p:txBody>
      </p:sp>
    </p:spTree>
    <p:extLst>
      <p:ext uri="{BB962C8B-B14F-4D97-AF65-F5344CB8AC3E}">
        <p14:creationId xmlns:p14="http://schemas.microsoft.com/office/powerpoint/2010/main" val="129033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11</a:t>
            </a:fld>
            <a:endParaRPr lang="en-US"/>
          </a:p>
        </p:txBody>
      </p:sp>
    </p:spTree>
    <p:extLst>
      <p:ext uri="{BB962C8B-B14F-4D97-AF65-F5344CB8AC3E}">
        <p14:creationId xmlns:p14="http://schemas.microsoft.com/office/powerpoint/2010/main" val="190522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functional form that is applicable in many different contexts is the simple straight line, y=A+mxy=A+mx. Approximately linear relationships between two variables are surprisingly common in real-world datasets.</a:t>
            </a:r>
          </a:p>
          <a:p>
            <a:r>
              <a:rPr lang="en-US" sz="1200" b="0" i="0" kern="1200">
                <a:solidFill>
                  <a:schemeClr val="tx1"/>
                </a:solidFill>
                <a:effectLst/>
                <a:latin typeface="+mn-lt"/>
                <a:ea typeface="+mn-ea"/>
                <a:cs typeface="+mn-cs"/>
              </a:rPr>
              <a:t>In this example, x is reported days in 2009 and y is Dow Jones index. </a:t>
            </a:r>
          </a:p>
          <a:p>
            <a:r>
              <a:rPr lang="en-US" sz="1200" b="0" i="0" kern="1200">
                <a:solidFill>
                  <a:schemeClr val="tx1"/>
                </a:solidFill>
                <a:effectLst/>
                <a:latin typeface="+mn-lt"/>
                <a:ea typeface="+mn-ea"/>
                <a:cs typeface="+mn-cs"/>
              </a:rPr>
              <a:t>However, Dow Jones index apparently</a:t>
            </a:r>
            <a:r>
              <a:rPr lang="en-US" sz="1200" b="0" i="0" kern="1200" baseline="0">
                <a:solidFill>
                  <a:schemeClr val="tx1"/>
                </a:solidFill>
                <a:effectLst/>
                <a:latin typeface="+mn-lt"/>
                <a:ea typeface="+mn-ea"/>
                <a:cs typeface="+mn-cs"/>
              </a:rPr>
              <a:t> does not display non-linear relationship.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49</a:t>
            </a:fld>
            <a:endParaRPr lang="en-US"/>
          </a:p>
        </p:txBody>
      </p:sp>
    </p:spTree>
    <p:extLst>
      <p:ext uri="{BB962C8B-B14F-4D97-AF65-F5344CB8AC3E}">
        <p14:creationId xmlns:p14="http://schemas.microsoft.com/office/powerpoint/2010/main" val="1410921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When the data display a non-linear relationship, we need to guess what an appropriate functional form might be.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50</a:t>
            </a:fld>
            <a:endParaRPr lang="en-US"/>
          </a:p>
        </p:txBody>
      </p:sp>
    </p:spTree>
    <p:extLst>
      <p:ext uri="{BB962C8B-B14F-4D97-AF65-F5344CB8AC3E}">
        <p14:creationId xmlns:p14="http://schemas.microsoft.com/office/powerpoint/2010/main" val="3090933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overfitting</a:t>
            </a:r>
            <a:r>
              <a:rPr lang="en-US" sz="1200" b="0" i="0" kern="1200">
                <a:solidFill>
                  <a:schemeClr val="tx1"/>
                </a:solidFill>
                <a:effectLst/>
                <a:latin typeface="+mn-lt"/>
                <a:ea typeface="+mn-ea"/>
                <a:cs typeface="+mn-cs"/>
              </a:rPr>
              <a:t> is "the production of an analysis that corresponds too closely or exactly to a particular set of data, and may therefore fail to fit additional data or predict future observations reliably".</a:t>
            </a:r>
            <a:r>
              <a:rPr lang="en-US" sz="1200" b="0" i="0" u="none" strike="noStrike" kern="1200" baseline="30000">
                <a:solidFill>
                  <a:schemeClr val="tx1"/>
                </a:solidFill>
                <a:effectLst/>
                <a:latin typeface="+mn-lt"/>
                <a:ea typeface="+mn-ea"/>
                <a:cs typeface="+mn-cs"/>
                <a:hlinkClick r:id="rId3"/>
              </a:rPr>
              <a:t>[1]</a:t>
            </a:r>
            <a:r>
              <a:rPr lang="en-US" sz="1200" b="0" i="0" kern="1200">
                <a:solidFill>
                  <a:schemeClr val="tx1"/>
                </a:solidFill>
                <a:effectLst/>
                <a:latin typeface="+mn-lt"/>
                <a:ea typeface="+mn-ea"/>
                <a:cs typeface="+mn-cs"/>
              </a:rPr>
              <a:t> An </a:t>
            </a:r>
            <a:r>
              <a:rPr lang="en-US" sz="1200" b="1" i="0" kern="1200">
                <a:solidFill>
                  <a:schemeClr val="tx1"/>
                </a:solidFill>
                <a:effectLst/>
                <a:latin typeface="+mn-lt"/>
                <a:ea typeface="+mn-ea"/>
                <a:cs typeface="+mn-cs"/>
              </a:rPr>
              <a:t>overfitted model</a:t>
            </a:r>
            <a:r>
              <a:rPr lang="en-US" sz="1200" b="0" i="0" kern="1200">
                <a:solidFill>
                  <a:schemeClr val="tx1"/>
                </a:solidFill>
                <a:effectLst/>
                <a:latin typeface="+mn-lt"/>
                <a:ea typeface="+mn-ea"/>
                <a:cs typeface="+mn-cs"/>
              </a:rPr>
              <a:t> is a </a:t>
            </a:r>
            <a:r>
              <a:rPr lang="en-US" sz="1200" b="0" i="0" u="none" strike="noStrike" kern="1200">
                <a:solidFill>
                  <a:schemeClr val="tx1"/>
                </a:solidFill>
                <a:effectLst/>
                <a:latin typeface="+mn-lt"/>
                <a:ea typeface="+mn-ea"/>
                <a:cs typeface="+mn-cs"/>
                <a:hlinkClick r:id="rId4" tooltip="Statistical model"/>
              </a:rPr>
              <a:t>statistical model</a:t>
            </a:r>
            <a:r>
              <a:rPr lang="en-US" sz="1200" b="0" i="0" kern="1200">
                <a:solidFill>
                  <a:schemeClr val="tx1"/>
                </a:solidFill>
                <a:effectLst/>
                <a:latin typeface="+mn-lt"/>
                <a:ea typeface="+mn-ea"/>
                <a:cs typeface="+mn-cs"/>
              </a:rPr>
              <a:t> that contains more </a:t>
            </a:r>
            <a:r>
              <a:rPr lang="en-US" sz="1200" b="0" i="0" u="none" strike="noStrike" kern="1200">
                <a:solidFill>
                  <a:schemeClr val="tx1"/>
                </a:solidFill>
                <a:effectLst/>
                <a:latin typeface="+mn-lt"/>
                <a:ea typeface="+mn-ea"/>
                <a:cs typeface="+mn-cs"/>
                <a:hlinkClick r:id="rId5" tooltip="Parameter"/>
              </a:rPr>
              <a:t>parameters</a:t>
            </a:r>
            <a:r>
              <a:rPr lang="en-US" sz="1200" b="0" i="0" kern="1200">
                <a:solidFill>
                  <a:schemeClr val="tx1"/>
                </a:solidFill>
                <a:effectLst/>
                <a:latin typeface="+mn-lt"/>
                <a:ea typeface="+mn-ea"/>
                <a:cs typeface="+mn-cs"/>
              </a:rPr>
              <a:t> than can be justified by the data.</a:t>
            </a:r>
            <a:r>
              <a:rPr lang="en-US" sz="1200" b="0" i="0" u="none" strike="noStrike" kern="1200" baseline="30000">
                <a:solidFill>
                  <a:schemeClr val="tx1"/>
                </a:solidFill>
                <a:effectLst/>
                <a:latin typeface="+mn-lt"/>
                <a:ea typeface="+mn-ea"/>
                <a:cs typeface="+mn-cs"/>
                <a:hlinkClick r:id="rId6"/>
              </a:rPr>
              <a:t>[2]</a:t>
            </a:r>
            <a:r>
              <a:rPr lang="en-US" sz="1200" b="0" i="0" kern="1200">
                <a:solidFill>
                  <a:schemeClr val="tx1"/>
                </a:solidFill>
                <a:effectLst/>
                <a:latin typeface="+mn-lt"/>
                <a:ea typeface="+mn-ea"/>
                <a:cs typeface="+mn-cs"/>
              </a:rPr>
              <a:t> The essence of overfitting is to have unknowingly extracted some of the residual variation (i.e. the </a:t>
            </a:r>
            <a:r>
              <a:rPr lang="en-US" sz="1200" b="0" i="0" u="none" strike="noStrike" kern="1200">
                <a:solidFill>
                  <a:schemeClr val="tx1"/>
                </a:solidFill>
                <a:effectLst/>
                <a:latin typeface="+mn-lt"/>
                <a:ea typeface="+mn-ea"/>
                <a:cs typeface="+mn-cs"/>
                <a:hlinkClick r:id="rId7" tooltip="Statistical noise"/>
              </a:rPr>
              <a:t>noise</a:t>
            </a:r>
            <a:r>
              <a:rPr lang="en-US" sz="1200" b="0" i="0" kern="1200">
                <a:solidFill>
                  <a:schemeClr val="tx1"/>
                </a:solidFill>
                <a:effectLst/>
                <a:latin typeface="+mn-lt"/>
                <a:ea typeface="+mn-ea"/>
                <a:cs typeface="+mn-cs"/>
              </a:rPr>
              <a:t>) as if that variation represented underlying model structure.</a:t>
            </a:r>
            <a:r>
              <a:rPr lang="en-US" sz="1200" b="0" i="0" u="none" strike="noStrike" kern="1200" baseline="30000">
                <a:solidFill>
                  <a:schemeClr val="tx1"/>
                </a:solidFill>
                <a:effectLst/>
                <a:latin typeface="+mn-lt"/>
                <a:ea typeface="+mn-ea"/>
                <a:cs typeface="+mn-cs"/>
                <a:hlinkClick r:id="rId8"/>
              </a:rPr>
              <a:t>[3]</a:t>
            </a:r>
            <a:r>
              <a:rPr lang="en-US" sz="1200" b="0" i="0" kern="1200" baseline="30000">
                <a:solidFill>
                  <a:schemeClr val="tx1"/>
                </a:solidFill>
                <a:effectLst/>
                <a:latin typeface="+mn-lt"/>
                <a:ea typeface="+mn-ea"/>
                <a:cs typeface="+mn-cs"/>
              </a:rPr>
              <a:t>:45</a:t>
            </a: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Underfitting</a:t>
            </a:r>
            <a:r>
              <a:rPr lang="en-US" sz="1200" b="0" i="0" kern="1200">
                <a:solidFill>
                  <a:schemeClr val="tx1"/>
                </a:solidFill>
                <a:effectLst/>
                <a:latin typeface="+mn-lt"/>
                <a:ea typeface="+mn-ea"/>
                <a:cs typeface="+mn-cs"/>
              </a:rPr>
              <a:t> occurs when a statistical model cannot adequately capture the underlying structure of the data. An </a:t>
            </a:r>
            <a:r>
              <a:rPr lang="en-US" sz="1200" b="1" i="0" kern="1200">
                <a:solidFill>
                  <a:schemeClr val="tx1"/>
                </a:solidFill>
                <a:effectLst/>
                <a:latin typeface="+mn-lt"/>
                <a:ea typeface="+mn-ea"/>
                <a:cs typeface="+mn-cs"/>
              </a:rPr>
              <a:t>underfitted model</a:t>
            </a:r>
            <a:r>
              <a:rPr lang="en-US" sz="1200" b="0" i="0" kern="1200">
                <a:solidFill>
                  <a:schemeClr val="tx1"/>
                </a:solidFill>
                <a:effectLst/>
                <a:latin typeface="+mn-lt"/>
                <a:ea typeface="+mn-ea"/>
                <a:cs typeface="+mn-cs"/>
              </a:rPr>
              <a:t> is a model where some parameters or terms that would appear in a correctly specified model are missing.</a:t>
            </a:r>
            <a:r>
              <a:rPr lang="en-US" sz="1200" b="0" i="0" u="none" strike="noStrike" kern="1200" baseline="30000">
                <a:solidFill>
                  <a:schemeClr val="tx1"/>
                </a:solidFill>
                <a:effectLst/>
                <a:latin typeface="+mn-lt"/>
                <a:ea typeface="+mn-ea"/>
                <a:cs typeface="+mn-cs"/>
                <a:hlinkClick r:id="rId6"/>
              </a:rPr>
              <a:t>[2]</a:t>
            </a:r>
            <a:r>
              <a:rPr lang="en-US" sz="1200" b="0" i="0" kern="1200">
                <a:solidFill>
                  <a:schemeClr val="tx1"/>
                </a:solidFill>
                <a:effectLst/>
                <a:latin typeface="+mn-lt"/>
                <a:ea typeface="+mn-ea"/>
                <a:cs typeface="+mn-cs"/>
              </a:rPr>
              <a:t> Underfitting would occur, for example, when fitting a linear model to non-linear data. Such a model will tend to have poor predictive performance.</a:t>
            </a:r>
          </a:p>
          <a:p>
            <a:r>
              <a:rPr lang="en-US" sz="1200" b="0" i="0" kern="1200">
                <a:solidFill>
                  <a:schemeClr val="tx1"/>
                </a:solidFill>
                <a:effectLst/>
                <a:latin typeface="+mn-lt"/>
                <a:ea typeface="+mn-ea"/>
                <a:cs typeface="+mn-cs"/>
              </a:rPr>
              <a:t>Overfitting and underfitting can occur in </a:t>
            </a:r>
            <a:r>
              <a:rPr lang="en-US" sz="1200" b="0" i="0" u="none" strike="noStrike" kern="1200">
                <a:solidFill>
                  <a:schemeClr val="tx1"/>
                </a:solidFill>
                <a:effectLst/>
                <a:latin typeface="+mn-lt"/>
                <a:ea typeface="+mn-ea"/>
                <a:cs typeface="+mn-cs"/>
                <a:hlinkClick r:id="rId9" tooltip="Machine learning"/>
              </a:rPr>
              <a:t>machine learning</a:t>
            </a:r>
            <a:r>
              <a:rPr lang="en-US" sz="1200" b="0" i="0" kern="1200">
                <a:solidFill>
                  <a:schemeClr val="tx1"/>
                </a:solidFill>
                <a:effectLst/>
                <a:latin typeface="+mn-lt"/>
                <a:ea typeface="+mn-ea"/>
                <a:cs typeface="+mn-cs"/>
              </a:rPr>
              <a:t>, in particular. In machine learning, the phenomena are sometimes called "overtraining" and "undertraining".</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51</a:t>
            </a:fld>
            <a:endParaRPr lang="en-US"/>
          </a:p>
        </p:txBody>
      </p:sp>
    </p:spTree>
    <p:extLst>
      <p:ext uri="{BB962C8B-B14F-4D97-AF65-F5344CB8AC3E}">
        <p14:creationId xmlns:p14="http://schemas.microsoft.com/office/powerpoint/2010/main" val="351502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data display a non-linear relationship, we need to guess what an appropriate functional form might be. In this case, we can assess the accuracy of our guess by transforming the axes in such a way that a linear relationship emerges. To demonstrate this principle, let’s return to the monthly submissions to the preprint server </a:t>
            </a:r>
            <a:r>
              <a:rPr lang="en-US" sz="1200" b="0" i="0" kern="1200" dirty="0" err="1">
                <a:solidFill>
                  <a:schemeClr val="tx1"/>
                </a:solidFill>
                <a:effectLst/>
                <a:latin typeface="+mn-lt"/>
                <a:ea typeface="+mn-ea"/>
                <a:cs typeface="+mn-cs"/>
              </a:rPr>
              <a:t>bioRxiv</a:t>
            </a:r>
            <a:r>
              <a:rPr lang="en-US" sz="1200" b="0" i="0" kern="1200" dirty="0">
                <a:solidFill>
                  <a:schemeClr val="tx1"/>
                </a:solidFill>
                <a:effectLst/>
                <a:latin typeface="+mn-lt"/>
                <a:ea typeface="+mn-ea"/>
                <a:cs typeface="+mn-cs"/>
              </a:rPr>
              <a:t>, discussed in Chapter </a:t>
            </a:r>
            <a:r>
              <a:rPr lang="en-US" sz="1200" b="0" i="0" u="none" strike="noStrike" kern="1200" dirty="0">
                <a:solidFill>
                  <a:schemeClr val="tx1"/>
                </a:solidFill>
                <a:effectLst/>
                <a:latin typeface="+mn-lt"/>
                <a:ea typeface="+mn-ea"/>
                <a:cs typeface="+mn-cs"/>
                <a:hlinkClick r:id="rId3"/>
              </a:rPr>
              <a:t>12</a:t>
            </a:r>
            <a:r>
              <a:rPr lang="en-US" sz="1200" b="0" i="0" kern="1200" dirty="0">
                <a:solidFill>
                  <a:schemeClr val="tx1"/>
                </a:solidFill>
                <a:effectLst/>
                <a:latin typeface="+mn-lt"/>
                <a:ea typeface="+mn-ea"/>
                <a:cs typeface="+mn-cs"/>
              </a:rPr>
              <a:t>. If the increase in submissions in each month is proportional to the number of submissions in the previous month, i.e., if submissions grow by a fixed percentage each month, then the resulting curve is exponential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Figure </a:t>
            </a:r>
            <a:r>
              <a:rPr lang="en-US" sz="1200" b="0" i="0" u="none" strike="noStrike" kern="1200" dirty="0">
                <a:solidFill>
                  <a:schemeClr val="tx1"/>
                </a:solidFill>
                <a:effectLst/>
                <a:latin typeface="+mn-lt"/>
                <a:ea typeface="+mn-ea"/>
                <a:cs typeface="+mn-cs"/>
                <a:hlinkClick r:id="rId4"/>
              </a:rPr>
              <a:t>14.9</a:t>
            </a:r>
            <a:r>
              <a:rPr lang="en-US" sz="1200" b="0" i="0" kern="1200" dirty="0">
                <a:solidFill>
                  <a:schemeClr val="tx1"/>
                </a:solidFill>
                <a:effectLst/>
                <a:latin typeface="+mn-lt"/>
                <a:ea typeface="+mn-ea"/>
                <a:cs typeface="+mn-cs"/>
              </a:rPr>
              <a:t>, in addition to the actual submission counts, I am also showing the exponential fit from Figure </a:t>
            </a:r>
            <a:r>
              <a:rPr lang="en-US" sz="1200" b="0" i="0" u="none" strike="noStrike" kern="1200" dirty="0">
                <a:solidFill>
                  <a:schemeClr val="tx1"/>
                </a:solidFill>
                <a:effectLst/>
                <a:latin typeface="+mn-lt"/>
                <a:ea typeface="+mn-ea"/>
                <a:cs typeface="+mn-cs"/>
                <a:hlinkClick r:id="rId5"/>
              </a:rPr>
              <a:t>14.8</a:t>
            </a:r>
            <a:r>
              <a:rPr lang="en-US" sz="1200" b="0" i="0" kern="1200" dirty="0">
                <a:solidFill>
                  <a:schemeClr val="tx1"/>
                </a:solidFill>
                <a:effectLst/>
                <a:latin typeface="+mn-lt"/>
                <a:ea typeface="+mn-ea"/>
                <a:cs typeface="+mn-cs"/>
              </a:rPr>
              <a:t> and a linear fit to the log-transformed data. These two fits are similar but not identical. In particular, the slope of the dashed line seems somewhat off. The line systematically falls above the individual data points for half the time series. This is a common problem with exponential fits: The square deviations from the data points to the fitted curve are so much larger for the largest data values than for the smallest data values that the deviations of the smallest data values contribute little to the overall sum squares that the fit minimizes. As a result, the fitted line systematically overshoots or undershoots the smallest data values. For this reason, I generally advise to avoid exponential fits and instead use linear fits on log-transformed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plot such as Figure </a:t>
            </a:r>
            <a:r>
              <a:rPr lang="en-US" sz="1200" b="0" i="0" u="none" strike="noStrike" kern="1200" dirty="0">
                <a:solidFill>
                  <a:schemeClr val="tx1"/>
                </a:solidFill>
                <a:effectLst/>
                <a:latin typeface="+mn-lt"/>
                <a:ea typeface="+mn-ea"/>
                <a:cs typeface="+mn-cs"/>
                <a:hlinkClick r:id="rId4"/>
              </a:rPr>
              <a:t>14.9</a:t>
            </a:r>
            <a:r>
              <a:rPr lang="en-US" sz="1200" b="0" i="0" kern="1200" dirty="0">
                <a:solidFill>
                  <a:schemeClr val="tx1"/>
                </a:solidFill>
                <a:effectLst/>
                <a:latin typeface="+mn-lt"/>
                <a:ea typeface="+mn-ea"/>
                <a:cs typeface="+mn-cs"/>
              </a:rPr>
              <a:t> is commonly referred to as </a:t>
            </a:r>
            <a:r>
              <a:rPr lang="en-US" sz="1200" b="0" i="1" kern="1200" dirty="0">
                <a:solidFill>
                  <a:schemeClr val="tx1"/>
                </a:solidFill>
                <a:effectLst/>
                <a:latin typeface="+mn-lt"/>
                <a:ea typeface="+mn-ea"/>
                <a:cs typeface="+mn-cs"/>
              </a:rPr>
              <a:t>log–linear</a:t>
            </a:r>
            <a:r>
              <a:rPr lang="en-US" sz="1200" b="0" i="0" kern="1200" dirty="0">
                <a:solidFill>
                  <a:schemeClr val="tx1"/>
                </a:solidFill>
                <a:effectLst/>
                <a:latin typeface="+mn-lt"/>
                <a:ea typeface="+mn-ea"/>
                <a:cs typeface="+mn-cs"/>
              </a:rPr>
              <a:t>, since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is logarithmic and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is linear. Other plots we may encounter include </a:t>
            </a:r>
            <a:r>
              <a:rPr lang="en-US" sz="1200" b="0" i="1" kern="1200" dirty="0">
                <a:solidFill>
                  <a:schemeClr val="tx1"/>
                </a:solidFill>
                <a:effectLst/>
                <a:latin typeface="+mn-lt"/>
                <a:ea typeface="+mn-ea"/>
                <a:cs typeface="+mn-cs"/>
              </a:rPr>
              <a:t>log–log</a:t>
            </a:r>
            <a:r>
              <a:rPr lang="en-US" sz="1200" b="0" i="0" kern="1200" dirty="0">
                <a:solidFill>
                  <a:schemeClr val="tx1"/>
                </a:solidFill>
                <a:effectLst/>
                <a:latin typeface="+mn-lt"/>
                <a:ea typeface="+mn-ea"/>
                <a:cs typeface="+mn-cs"/>
              </a:rPr>
              <a:t>, where both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and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are logarithmic, or </a:t>
            </a:r>
            <a:r>
              <a:rPr lang="en-US" sz="1200" b="0" i="1" kern="1200" dirty="0">
                <a:solidFill>
                  <a:schemeClr val="tx1"/>
                </a:solidFill>
                <a:effectLst/>
                <a:latin typeface="+mn-lt"/>
                <a:ea typeface="+mn-ea"/>
                <a:cs typeface="+mn-cs"/>
              </a:rPr>
              <a:t>linear–log</a:t>
            </a:r>
            <a:r>
              <a:rPr lang="en-US" sz="1200" b="0" i="0" kern="1200" dirty="0">
                <a:solidFill>
                  <a:schemeClr val="tx1"/>
                </a:solidFill>
                <a:effectLst/>
                <a:latin typeface="+mn-lt"/>
                <a:ea typeface="+mn-ea"/>
                <a:cs typeface="+mn-cs"/>
              </a:rPr>
              <a:t>, where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is linear and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is logarithmic. In a log–log plot, power laws of the form </a:t>
            </a:r>
            <a:r>
              <a:rPr lang="en-US" sz="1200" b="0" i="0" kern="1200" dirty="0" err="1">
                <a:solidFill>
                  <a:schemeClr val="tx1"/>
                </a:solidFill>
                <a:effectLst/>
                <a:latin typeface="+mn-lt"/>
                <a:ea typeface="+mn-ea"/>
                <a:cs typeface="+mn-cs"/>
              </a:rPr>
              <a:t>y∼x</a:t>
            </a:r>
            <a:r>
              <a:rPr lang="en-US" sz="1200" b="0" i="0" kern="1200" dirty="0">
                <a:solidFill>
                  <a:schemeClr val="tx1"/>
                </a:solidFill>
                <a:effectLst/>
                <a:latin typeface="+mn-lt"/>
                <a:ea typeface="+mn-ea"/>
                <a:cs typeface="+mn-cs"/>
              </a:rPr>
              <a:t>αy∼xα appear as straight lines (see Figure </a:t>
            </a:r>
            <a:r>
              <a:rPr lang="en-US" sz="1200" b="0" i="0" u="none" strike="noStrike" kern="1200" dirty="0">
                <a:solidFill>
                  <a:schemeClr val="tx1"/>
                </a:solidFill>
                <a:effectLst/>
                <a:latin typeface="+mn-lt"/>
                <a:ea typeface="+mn-ea"/>
                <a:cs typeface="+mn-cs"/>
                <a:hlinkClick r:id="rId6"/>
              </a:rPr>
              <a:t>8.7</a:t>
            </a:r>
            <a:r>
              <a:rPr lang="en-US" sz="1200" b="0" i="0" kern="1200" dirty="0">
                <a:solidFill>
                  <a:schemeClr val="tx1"/>
                </a:solidFill>
                <a:effectLst/>
                <a:latin typeface="+mn-lt"/>
                <a:ea typeface="+mn-ea"/>
                <a:cs typeface="+mn-cs"/>
              </a:rPr>
              <a:t> for an example), and in a linear–log plot, logarithmic relationships of the form y∼log(x)y∼log⁡(x) appear as a straight lines. Other functional forms can be turned into linear relationships with more specialized coordinate transformations, but these three (log–linear, log–log, linear–log) cover a wide range of real-world applications.</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52</a:t>
            </a:fld>
            <a:endParaRPr lang="en-US"/>
          </a:p>
        </p:txBody>
      </p:sp>
    </p:spTree>
    <p:extLst>
      <p:ext uri="{BB962C8B-B14F-4D97-AF65-F5344CB8AC3E}">
        <p14:creationId xmlns:p14="http://schemas.microsoft.com/office/powerpoint/2010/main" val="3699467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data display a non-linear relationship, we need to guess what an appropriate functional form might be. In this case, we can assess the accuracy of our guess by transforming the axes in such a way that a linear relationship emerges. To demonstrate this principle, let’s return to the monthly submissions to the preprint server </a:t>
            </a:r>
            <a:r>
              <a:rPr lang="en-US" sz="1200" b="0" i="0" kern="1200" dirty="0" err="1">
                <a:solidFill>
                  <a:schemeClr val="tx1"/>
                </a:solidFill>
                <a:effectLst/>
                <a:latin typeface="+mn-lt"/>
                <a:ea typeface="+mn-ea"/>
                <a:cs typeface="+mn-cs"/>
              </a:rPr>
              <a:t>bioRxiv</a:t>
            </a:r>
            <a:r>
              <a:rPr lang="en-US" sz="1200" b="0" i="0" kern="1200" dirty="0">
                <a:solidFill>
                  <a:schemeClr val="tx1"/>
                </a:solidFill>
                <a:effectLst/>
                <a:latin typeface="+mn-lt"/>
                <a:ea typeface="+mn-ea"/>
                <a:cs typeface="+mn-cs"/>
              </a:rPr>
              <a:t>, discussed in Chapter </a:t>
            </a:r>
            <a:r>
              <a:rPr lang="en-US" sz="1200" b="0" i="0" u="none" strike="noStrike" kern="1200" dirty="0">
                <a:solidFill>
                  <a:schemeClr val="tx1"/>
                </a:solidFill>
                <a:effectLst/>
                <a:latin typeface="+mn-lt"/>
                <a:ea typeface="+mn-ea"/>
                <a:cs typeface="+mn-cs"/>
                <a:hlinkClick r:id="rId3"/>
              </a:rPr>
              <a:t>12</a:t>
            </a:r>
            <a:r>
              <a:rPr lang="en-US" sz="1200" b="0" i="0" kern="1200" dirty="0">
                <a:solidFill>
                  <a:schemeClr val="tx1"/>
                </a:solidFill>
                <a:effectLst/>
                <a:latin typeface="+mn-lt"/>
                <a:ea typeface="+mn-ea"/>
                <a:cs typeface="+mn-cs"/>
              </a:rPr>
              <a:t>. If the increase in submissions in each month is proportional to the number of submissions in the previous month, i.e., if submissions grow by a fixed percentage each month, then the resulting curve is exponential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Figure </a:t>
            </a:r>
            <a:r>
              <a:rPr lang="en-US" sz="1200" b="0" i="0" u="none" strike="noStrike" kern="1200" dirty="0">
                <a:solidFill>
                  <a:schemeClr val="tx1"/>
                </a:solidFill>
                <a:effectLst/>
                <a:latin typeface="+mn-lt"/>
                <a:ea typeface="+mn-ea"/>
                <a:cs typeface="+mn-cs"/>
                <a:hlinkClick r:id="rId4"/>
              </a:rPr>
              <a:t>14.9</a:t>
            </a:r>
            <a:r>
              <a:rPr lang="en-US" sz="1200" b="0" i="0" kern="1200" dirty="0">
                <a:solidFill>
                  <a:schemeClr val="tx1"/>
                </a:solidFill>
                <a:effectLst/>
                <a:latin typeface="+mn-lt"/>
                <a:ea typeface="+mn-ea"/>
                <a:cs typeface="+mn-cs"/>
              </a:rPr>
              <a:t>, in addition to the actual submission counts, I am also showing the exponential fit from Figure </a:t>
            </a:r>
            <a:r>
              <a:rPr lang="en-US" sz="1200" b="0" i="0" u="none" strike="noStrike" kern="1200" dirty="0">
                <a:solidFill>
                  <a:schemeClr val="tx1"/>
                </a:solidFill>
                <a:effectLst/>
                <a:latin typeface="+mn-lt"/>
                <a:ea typeface="+mn-ea"/>
                <a:cs typeface="+mn-cs"/>
                <a:hlinkClick r:id="rId5"/>
              </a:rPr>
              <a:t>14.8</a:t>
            </a:r>
            <a:r>
              <a:rPr lang="en-US" sz="1200" b="0" i="0" kern="1200" dirty="0">
                <a:solidFill>
                  <a:schemeClr val="tx1"/>
                </a:solidFill>
                <a:effectLst/>
                <a:latin typeface="+mn-lt"/>
                <a:ea typeface="+mn-ea"/>
                <a:cs typeface="+mn-cs"/>
              </a:rPr>
              <a:t> and a linear fit to the log-transformed data. These two fits are similar but not identical. In particular, the slope of the dashed line seems somewhat off. The line systematically falls above the individual data points for half the time series. This is a common problem with exponential fits: The square deviations from the data points to the fitted curve are so much larger for the largest data values than for the smallest data values that the deviations of the smallest data values contribute little to the overall sum squares that the fit minimizes. As a result, the fitted line systematically overshoots or undershoots the smallest data values. For this reason, I generally advise to avoid exponential fits and instead use linear fits on log-transformed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plot such as Figure </a:t>
            </a:r>
            <a:r>
              <a:rPr lang="en-US" sz="1200" b="0" i="0" u="none" strike="noStrike" kern="1200" dirty="0">
                <a:solidFill>
                  <a:schemeClr val="tx1"/>
                </a:solidFill>
                <a:effectLst/>
                <a:latin typeface="+mn-lt"/>
                <a:ea typeface="+mn-ea"/>
                <a:cs typeface="+mn-cs"/>
                <a:hlinkClick r:id="rId4"/>
              </a:rPr>
              <a:t>14.9</a:t>
            </a:r>
            <a:r>
              <a:rPr lang="en-US" sz="1200" b="0" i="0" kern="1200" dirty="0">
                <a:solidFill>
                  <a:schemeClr val="tx1"/>
                </a:solidFill>
                <a:effectLst/>
                <a:latin typeface="+mn-lt"/>
                <a:ea typeface="+mn-ea"/>
                <a:cs typeface="+mn-cs"/>
              </a:rPr>
              <a:t> is commonly referred to as </a:t>
            </a:r>
            <a:r>
              <a:rPr lang="en-US" sz="1200" b="0" i="1" kern="1200" dirty="0">
                <a:solidFill>
                  <a:schemeClr val="tx1"/>
                </a:solidFill>
                <a:effectLst/>
                <a:latin typeface="+mn-lt"/>
                <a:ea typeface="+mn-ea"/>
                <a:cs typeface="+mn-cs"/>
              </a:rPr>
              <a:t>log–linear</a:t>
            </a:r>
            <a:r>
              <a:rPr lang="en-US" sz="1200" b="0" i="0" kern="1200" dirty="0">
                <a:solidFill>
                  <a:schemeClr val="tx1"/>
                </a:solidFill>
                <a:effectLst/>
                <a:latin typeface="+mn-lt"/>
                <a:ea typeface="+mn-ea"/>
                <a:cs typeface="+mn-cs"/>
              </a:rPr>
              <a:t>, since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is logarithmic and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is linear. Other plots we may encounter include </a:t>
            </a:r>
            <a:r>
              <a:rPr lang="en-US" sz="1200" b="0" i="1" kern="1200" dirty="0">
                <a:solidFill>
                  <a:schemeClr val="tx1"/>
                </a:solidFill>
                <a:effectLst/>
                <a:latin typeface="+mn-lt"/>
                <a:ea typeface="+mn-ea"/>
                <a:cs typeface="+mn-cs"/>
              </a:rPr>
              <a:t>log–log</a:t>
            </a:r>
            <a:r>
              <a:rPr lang="en-US" sz="1200" b="0" i="0" kern="1200" dirty="0">
                <a:solidFill>
                  <a:schemeClr val="tx1"/>
                </a:solidFill>
                <a:effectLst/>
                <a:latin typeface="+mn-lt"/>
                <a:ea typeface="+mn-ea"/>
                <a:cs typeface="+mn-cs"/>
              </a:rPr>
              <a:t>, where both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and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are logarithmic, or </a:t>
            </a:r>
            <a:r>
              <a:rPr lang="en-US" sz="1200" b="0" i="1" kern="1200" dirty="0">
                <a:solidFill>
                  <a:schemeClr val="tx1"/>
                </a:solidFill>
                <a:effectLst/>
                <a:latin typeface="+mn-lt"/>
                <a:ea typeface="+mn-ea"/>
                <a:cs typeface="+mn-cs"/>
              </a:rPr>
              <a:t>linear–log</a:t>
            </a:r>
            <a:r>
              <a:rPr lang="en-US" sz="1200" b="0" i="0" kern="1200" dirty="0">
                <a:solidFill>
                  <a:schemeClr val="tx1"/>
                </a:solidFill>
                <a:effectLst/>
                <a:latin typeface="+mn-lt"/>
                <a:ea typeface="+mn-ea"/>
                <a:cs typeface="+mn-cs"/>
              </a:rPr>
              <a:t>, where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is linear and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is logarithmic. In a log–log plot, power laws of the form </a:t>
            </a:r>
            <a:r>
              <a:rPr lang="en-US" sz="1200" b="0" i="0" kern="1200" dirty="0" err="1">
                <a:solidFill>
                  <a:schemeClr val="tx1"/>
                </a:solidFill>
                <a:effectLst/>
                <a:latin typeface="+mn-lt"/>
                <a:ea typeface="+mn-ea"/>
                <a:cs typeface="+mn-cs"/>
              </a:rPr>
              <a:t>y∼x</a:t>
            </a:r>
            <a:r>
              <a:rPr lang="en-US" sz="1200" b="0" i="0" kern="1200" dirty="0">
                <a:solidFill>
                  <a:schemeClr val="tx1"/>
                </a:solidFill>
                <a:effectLst/>
                <a:latin typeface="+mn-lt"/>
                <a:ea typeface="+mn-ea"/>
                <a:cs typeface="+mn-cs"/>
              </a:rPr>
              <a:t>αy∼xα appear as straight lines (see Figure </a:t>
            </a:r>
            <a:r>
              <a:rPr lang="en-US" sz="1200" b="0" i="0" u="none" strike="noStrike" kern="1200" dirty="0">
                <a:solidFill>
                  <a:schemeClr val="tx1"/>
                </a:solidFill>
                <a:effectLst/>
                <a:latin typeface="+mn-lt"/>
                <a:ea typeface="+mn-ea"/>
                <a:cs typeface="+mn-cs"/>
                <a:hlinkClick r:id="rId6"/>
              </a:rPr>
              <a:t>8.7</a:t>
            </a:r>
            <a:r>
              <a:rPr lang="en-US" sz="1200" b="0" i="0" kern="1200" dirty="0">
                <a:solidFill>
                  <a:schemeClr val="tx1"/>
                </a:solidFill>
                <a:effectLst/>
                <a:latin typeface="+mn-lt"/>
                <a:ea typeface="+mn-ea"/>
                <a:cs typeface="+mn-cs"/>
              </a:rPr>
              <a:t> for an example), and in a linear–log plot, logarithmic relationships of the form y∼log(x)y∼log⁡(x) appear as a straight lines. Other functional forms can be turned into linear relationships with more specialized coordinate transformations, but these three (log–linear, log–log, linear–log) cover a wide range of real-world applications.</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53</a:t>
            </a:fld>
            <a:endParaRPr lang="en-US"/>
          </a:p>
        </p:txBody>
      </p:sp>
    </p:spTree>
    <p:extLst>
      <p:ext uri="{BB962C8B-B14F-4D97-AF65-F5344CB8AC3E}">
        <p14:creationId xmlns:p14="http://schemas.microsoft.com/office/powerpoint/2010/main" val="1790160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assumption seems to be met for the </a:t>
            </a:r>
            <a:r>
              <a:rPr lang="en-US" sz="1200" b="0" i="0" kern="1200" dirty="0" err="1">
                <a:solidFill>
                  <a:schemeClr val="tx1"/>
                </a:solidFill>
                <a:effectLst/>
                <a:latin typeface="+mn-lt"/>
                <a:ea typeface="+mn-ea"/>
                <a:cs typeface="+mn-cs"/>
              </a:rPr>
              <a:t>bioRxiv</a:t>
            </a:r>
            <a:r>
              <a:rPr lang="en-US" sz="1200" b="0" i="0" kern="1200" dirty="0">
                <a:solidFill>
                  <a:schemeClr val="tx1"/>
                </a:solidFill>
                <a:effectLst/>
                <a:latin typeface="+mn-lt"/>
                <a:ea typeface="+mn-ea"/>
                <a:cs typeface="+mn-cs"/>
              </a:rPr>
              <a:t> data, because a curve with exponential form, y=</a:t>
            </a:r>
            <a:r>
              <a:rPr lang="en-US" sz="1200" b="0" i="0" kern="1200" dirty="0" err="1">
                <a:solidFill>
                  <a:schemeClr val="tx1"/>
                </a:solidFill>
                <a:effectLst/>
                <a:latin typeface="+mn-lt"/>
                <a:ea typeface="+mn-ea"/>
                <a:cs typeface="+mn-cs"/>
              </a:rPr>
              <a:t>Aexp</a:t>
            </a:r>
            <a:r>
              <a:rPr lang="en-US" sz="1200" b="0" i="0" kern="1200" dirty="0">
                <a:solidFill>
                  <a:schemeClr val="tx1"/>
                </a:solidFill>
                <a:effectLst/>
                <a:latin typeface="+mn-lt"/>
                <a:ea typeface="+mn-ea"/>
                <a:cs typeface="+mn-cs"/>
              </a:rPr>
              <a:t>(mx)y=</a:t>
            </a:r>
            <a:r>
              <a:rPr lang="en-US" sz="1200" b="0" i="0" kern="1200" dirty="0" err="1">
                <a:solidFill>
                  <a:schemeClr val="tx1"/>
                </a:solidFill>
                <a:effectLst/>
                <a:latin typeface="+mn-lt"/>
                <a:ea typeface="+mn-ea"/>
                <a:cs typeface="+mn-cs"/>
              </a:rPr>
              <a:t>Aexp</a:t>
            </a:r>
            <a:r>
              <a:rPr lang="en-US" sz="1200" b="0" i="0" kern="1200" dirty="0">
                <a:solidFill>
                  <a:schemeClr val="tx1"/>
                </a:solidFill>
                <a:effectLst/>
                <a:latin typeface="+mn-lt"/>
                <a:ea typeface="+mn-ea"/>
                <a:cs typeface="+mn-cs"/>
              </a:rPr>
              <a:t>⁡(mx), fits the </a:t>
            </a:r>
            <a:r>
              <a:rPr lang="en-US" sz="1200" b="0" i="0" kern="1200" dirty="0" err="1">
                <a:solidFill>
                  <a:schemeClr val="tx1"/>
                </a:solidFill>
                <a:effectLst/>
                <a:latin typeface="+mn-lt"/>
                <a:ea typeface="+mn-ea"/>
                <a:cs typeface="+mn-cs"/>
              </a:rPr>
              <a:t>bioRxiv</a:t>
            </a:r>
            <a:r>
              <a:rPr lang="en-US" sz="1200" b="0" i="0" kern="1200" dirty="0">
                <a:solidFill>
                  <a:schemeClr val="tx1"/>
                </a:solidFill>
                <a:effectLst/>
                <a:latin typeface="+mn-lt"/>
                <a:ea typeface="+mn-ea"/>
                <a:cs typeface="+mn-cs"/>
              </a:rPr>
              <a:t> submission data well (Figure </a:t>
            </a:r>
            <a:r>
              <a:rPr lang="en-US" sz="1200" b="0" i="0" u="none" strike="noStrike" kern="1200" dirty="0">
                <a:solidFill>
                  <a:schemeClr val="tx1"/>
                </a:solidFill>
                <a:effectLst/>
                <a:latin typeface="+mn-lt"/>
                <a:ea typeface="+mn-ea"/>
                <a:cs typeface="+mn-cs"/>
                <a:hlinkClick r:id="rId3"/>
              </a:rPr>
              <a:t>14.8</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plot such as Figure </a:t>
            </a:r>
            <a:r>
              <a:rPr lang="en-US" sz="1200" b="0" i="0" u="none" strike="noStrike" kern="1200" dirty="0">
                <a:solidFill>
                  <a:schemeClr val="tx1"/>
                </a:solidFill>
                <a:effectLst/>
                <a:latin typeface="+mn-lt"/>
                <a:ea typeface="+mn-ea"/>
                <a:cs typeface="+mn-cs"/>
                <a:hlinkClick r:id="rId4"/>
              </a:rPr>
              <a:t>14.9</a:t>
            </a:r>
            <a:r>
              <a:rPr lang="en-US" sz="1200" b="0" i="0" kern="1200" dirty="0">
                <a:solidFill>
                  <a:schemeClr val="tx1"/>
                </a:solidFill>
                <a:effectLst/>
                <a:latin typeface="+mn-lt"/>
                <a:ea typeface="+mn-ea"/>
                <a:cs typeface="+mn-cs"/>
              </a:rPr>
              <a:t> is commonly referred to as </a:t>
            </a:r>
            <a:r>
              <a:rPr lang="en-US" sz="1200" b="0" i="1" kern="1200" dirty="0">
                <a:solidFill>
                  <a:schemeClr val="tx1"/>
                </a:solidFill>
                <a:effectLst/>
                <a:latin typeface="+mn-lt"/>
                <a:ea typeface="+mn-ea"/>
                <a:cs typeface="+mn-cs"/>
              </a:rPr>
              <a:t>log–linear</a:t>
            </a:r>
            <a:r>
              <a:rPr lang="en-US" sz="1200" b="0" i="0" kern="1200" dirty="0">
                <a:solidFill>
                  <a:schemeClr val="tx1"/>
                </a:solidFill>
                <a:effectLst/>
                <a:latin typeface="+mn-lt"/>
                <a:ea typeface="+mn-ea"/>
                <a:cs typeface="+mn-cs"/>
              </a:rPr>
              <a:t>, since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is logarithmic and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is linear. Other plots we may encounter include </a:t>
            </a:r>
            <a:r>
              <a:rPr lang="en-US" sz="1200" b="0" i="1" kern="1200" dirty="0">
                <a:solidFill>
                  <a:schemeClr val="tx1"/>
                </a:solidFill>
                <a:effectLst/>
                <a:latin typeface="+mn-lt"/>
                <a:ea typeface="+mn-ea"/>
                <a:cs typeface="+mn-cs"/>
              </a:rPr>
              <a:t>log–log</a:t>
            </a:r>
            <a:r>
              <a:rPr lang="en-US" sz="1200" b="0" i="0" kern="1200" dirty="0">
                <a:solidFill>
                  <a:schemeClr val="tx1"/>
                </a:solidFill>
                <a:effectLst/>
                <a:latin typeface="+mn-lt"/>
                <a:ea typeface="+mn-ea"/>
                <a:cs typeface="+mn-cs"/>
              </a:rPr>
              <a:t>, where both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and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are logarithmic, or </a:t>
            </a:r>
            <a:r>
              <a:rPr lang="en-US" sz="1200" b="0" i="1" kern="1200" dirty="0">
                <a:solidFill>
                  <a:schemeClr val="tx1"/>
                </a:solidFill>
                <a:effectLst/>
                <a:latin typeface="+mn-lt"/>
                <a:ea typeface="+mn-ea"/>
                <a:cs typeface="+mn-cs"/>
              </a:rPr>
              <a:t>linear–log</a:t>
            </a:r>
            <a:r>
              <a:rPr lang="en-US" sz="1200" b="0" i="0" kern="1200" dirty="0">
                <a:solidFill>
                  <a:schemeClr val="tx1"/>
                </a:solidFill>
                <a:effectLst/>
                <a:latin typeface="+mn-lt"/>
                <a:ea typeface="+mn-ea"/>
                <a:cs typeface="+mn-cs"/>
              </a:rPr>
              <a:t>, where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is linear and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is logarithmic. In a log–log plot, power laws of the form </a:t>
            </a:r>
            <a:r>
              <a:rPr lang="en-US" sz="1200" b="0" i="0" kern="1200" dirty="0" err="1">
                <a:solidFill>
                  <a:schemeClr val="tx1"/>
                </a:solidFill>
                <a:effectLst/>
                <a:latin typeface="+mn-lt"/>
                <a:ea typeface="+mn-ea"/>
                <a:cs typeface="+mn-cs"/>
              </a:rPr>
              <a:t>y∼x</a:t>
            </a:r>
            <a:r>
              <a:rPr lang="en-US" sz="1200" b="0" i="0" kern="1200" dirty="0">
                <a:solidFill>
                  <a:schemeClr val="tx1"/>
                </a:solidFill>
                <a:effectLst/>
                <a:latin typeface="+mn-lt"/>
                <a:ea typeface="+mn-ea"/>
                <a:cs typeface="+mn-cs"/>
              </a:rPr>
              <a:t>αy∼xα appear as straight lines (see Figure </a:t>
            </a:r>
            <a:r>
              <a:rPr lang="en-US" sz="1200" b="0" i="0" u="none" strike="noStrike" kern="1200" dirty="0">
                <a:solidFill>
                  <a:schemeClr val="tx1"/>
                </a:solidFill>
                <a:effectLst/>
                <a:latin typeface="+mn-lt"/>
                <a:ea typeface="+mn-ea"/>
                <a:cs typeface="+mn-cs"/>
                <a:hlinkClick r:id="rId5"/>
              </a:rPr>
              <a:t>8.7</a:t>
            </a:r>
            <a:r>
              <a:rPr lang="en-US" sz="1200" b="0" i="0" kern="1200" dirty="0">
                <a:solidFill>
                  <a:schemeClr val="tx1"/>
                </a:solidFill>
                <a:effectLst/>
                <a:latin typeface="+mn-lt"/>
                <a:ea typeface="+mn-ea"/>
                <a:cs typeface="+mn-cs"/>
              </a:rPr>
              <a:t> for an example), and in a linear–log plot, logarithmic relationships of the form y∼log(x)y∼log⁡(x) appear as a straight lines. Other functional forms can be turned into linear relationships with more specialized coordinate transformations, but these three (log–linear, log–log, linear–log) cover a wide range of real-world applications.</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54</a:t>
            </a:fld>
            <a:endParaRPr lang="en-US"/>
          </a:p>
        </p:txBody>
      </p:sp>
    </p:spTree>
    <p:extLst>
      <p:ext uri="{BB962C8B-B14F-4D97-AF65-F5344CB8AC3E}">
        <p14:creationId xmlns:p14="http://schemas.microsoft.com/office/powerpoint/2010/main" val="2710988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any time series with a prominent long-term trend, it may be useful to remove this trend to specifically highlight any notable deviations. This technique is called </a:t>
            </a:r>
            <a:r>
              <a:rPr lang="en-US" sz="1200" b="0" i="1" kern="1200" dirty="0">
                <a:solidFill>
                  <a:schemeClr val="tx1"/>
                </a:solidFill>
                <a:effectLst/>
                <a:latin typeface="+mn-lt"/>
                <a:ea typeface="+mn-ea"/>
                <a:cs typeface="+mn-cs"/>
              </a:rPr>
              <a:t>detrending</a:t>
            </a:r>
            <a:r>
              <a:rPr lang="en-US" sz="1200" b="0" i="0" kern="1200" dirty="0">
                <a:solidFill>
                  <a:schemeClr val="tx1"/>
                </a:solidFill>
                <a:effectLst/>
                <a:latin typeface="+mn-lt"/>
                <a:ea typeface="+mn-ea"/>
                <a:cs typeface="+mn-cs"/>
              </a:rPr>
              <a:t>, and I will demonstrate it here with house prices. In the U.S., the mortgage lender Freddie Mac publishes a monthly index, called the </a:t>
            </a:r>
            <a:r>
              <a:rPr lang="en-US" sz="1200" b="0" i="1" kern="1200" dirty="0">
                <a:solidFill>
                  <a:schemeClr val="tx1"/>
                </a:solidFill>
                <a:effectLst/>
                <a:latin typeface="+mn-lt"/>
                <a:ea typeface="+mn-ea"/>
                <a:cs typeface="+mn-cs"/>
              </a:rPr>
              <a:t>Freddie Mac House Price Index,</a:t>
            </a:r>
            <a:r>
              <a:rPr lang="en-US" sz="1200" b="0" i="0" kern="1200" dirty="0">
                <a:solidFill>
                  <a:schemeClr val="tx1"/>
                </a:solidFill>
                <a:effectLst/>
                <a:latin typeface="+mn-lt"/>
                <a:ea typeface="+mn-ea"/>
                <a:cs typeface="+mn-cs"/>
              </a:rPr>
              <a:t> that tracks the change in house prices over time. The index attempts to capture the state of the entire house market in a given region, such that an increase in the index by, for example, 10% can be interpreted as an average house price increase of 10% in the respective market. The index is arbitrarily set to a value of 100 in December 2000.</a:t>
            </a:r>
          </a:p>
          <a:p>
            <a:r>
              <a:rPr lang="en-US" sz="1200" b="0" i="0" kern="1200" dirty="0">
                <a:solidFill>
                  <a:schemeClr val="tx1"/>
                </a:solidFill>
                <a:effectLst/>
                <a:latin typeface="+mn-lt"/>
                <a:ea typeface="+mn-ea"/>
                <a:cs typeface="+mn-cs"/>
              </a:rPr>
              <a:t>Over long periods of time, house prices tend to display consistent annual growth, approximately in line with inflation. However, overlaid on top of this trend are housing bubbles that lead to severe boom and bust cycles. Figure </a:t>
            </a:r>
            <a:r>
              <a:rPr lang="en-US" sz="1200" b="0" i="0" u="none" strike="noStrike" kern="1200" dirty="0">
                <a:solidFill>
                  <a:schemeClr val="tx1"/>
                </a:solidFill>
                <a:effectLst/>
                <a:latin typeface="+mn-lt"/>
                <a:ea typeface="+mn-ea"/>
                <a:cs typeface="+mn-cs"/>
                <a:hlinkClick r:id="rId3"/>
              </a:rPr>
              <a:t>14.10</a:t>
            </a:r>
            <a:r>
              <a:rPr lang="en-US" sz="1200" b="0" i="0" kern="1200" dirty="0">
                <a:solidFill>
                  <a:schemeClr val="tx1"/>
                </a:solidFill>
                <a:effectLst/>
                <a:latin typeface="+mn-lt"/>
                <a:ea typeface="+mn-ea"/>
                <a:cs typeface="+mn-cs"/>
              </a:rPr>
              <a:t> shows the actual house price index and its long-term trend for four select U.S. states. We see that between 1980 and 2017, California underwent two bubbles, one in 1990 and one in the mid-2000s. During the same period, Nevada experienced only one bubble, in the mid-2000s, and house prices in Texas and West Virginia closely followed their long-term trends the entire time. Because house prices tend to grow in percent increments, i.e., exponentially, I have chosen a logarithmic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in Figure </a:t>
            </a:r>
            <a:r>
              <a:rPr lang="en-US" sz="1200" b="0" i="0" u="none" strike="noStrike" kern="1200" dirty="0">
                <a:solidFill>
                  <a:schemeClr val="tx1"/>
                </a:solidFill>
                <a:effectLst/>
                <a:latin typeface="+mn-lt"/>
                <a:ea typeface="+mn-ea"/>
                <a:cs typeface="+mn-cs"/>
                <a:hlinkClick r:id="rId3"/>
              </a:rPr>
              <a:t>14.10</a:t>
            </a:r>
            <a:r>
              <a:rPr lang="en-US" sz="1200" b="0" i="0" kern="1200" dirty="0">
                <a:solidFill>
                  <a:schemeClr val="tx1"/>
                </a:solidFill>
                <a:effectLst/>
                <a:latin typeface="+mn-lt"/>
                <a:ea typeface="+mn-ea"/>
                <a:cs typeface="+mn-cs"/>
              </a:rPr>
              <a:t>. The straight lines correspond to a 4.7% annual price increase in California and a 2.8% annual price increase each in Nevada, Texas, and West Virginia.</a:t>
            </a:r>
          </a:p>
        </p:txBody>
      </p:sp>
      <p:sp>
        <p:nvSpPr>
          <p:cNvPr id="4" name="Slide Number Placeholder 3"/>
          <p:cNvSpPr>
            <a:spLocks noGrp="1"/>
          </p:cNvSpPr>
          <p:nvPr>
            <p:ph type="sldNum" sz="quarter" idx="5"/>
          </p:nvPr>
        </p:nvSpPr>
        <p:spPr/>
        <p:txBody>
          <a:bodyPr/>
          <a:lstStyle/>
          <a:p>
            <a:fld id="{4BAF0735-F145-4B9C-9BE5-23AA3F3DE317}" type="slidenum">
              <a:rPr lang="en-US" smtClean="0"/>
              <a:t>55</a:t>
            </a:fld>
            <a:endParaRPr lang="en-US"/>
          </a:p>
        </p:txBody>
      </p:sp>
    </p:spTree>
    <p:extLst>
      <p:ext uri="{BB962C8B-B14F-4D97-AF65-F5344CB8AC3E}">
        <p14:creationId xmlns:p14="http://schemas.microsoft.com/office/powerpoint/2010/main" val="3724137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detrend housing prices by dividing the actual price index at each time point by the respective value in the long-term trend. Visually, this division will look like we are subtracting the gray lines from the blue lines in Figure </a:t>
            </a:r>
            <a:r>
              <a:rPr lang="en-US" sz="1200" b="0" i="0" u="none" strike="noStrike" kern="1200" dirty="0">
                <a:solidFill>
                  <a:schemeClr val="tx1"/>
                </a:solidFill>
                <a:effectLst/>
                <a:latin typeface="+mn-lt"/>
                <a:ea typeface="+mn-ea"/>
                <a:cs typeface="+mn-cs"/>
                <a:hlinkClick r:id="rId3"/>
              </a:rPr>
              <a:t>14.10</a:t>
            </a:r>
            <a:r>
              <a:rPr lang="en-US" sz="1200" b="0" i="0" kern="1200" dirty="0">
                <a:solidFill>
                  <a:schemeClr val="tx1"/>
                </a:solidFill>
                <a:effectLst/>
                <a:latin typeface="+mn-lt"/>
                <a:ea typeface="+mn-ea"/>
                <a:cs typeface="+mn-cs"/>
              </a:rPr>
              <a:t>, because a division of the untransformed values is equivalent to a subtraction of the log-transformed values. The resulting detrended house prices show the housing bubbles more clearly (Figure </a:t>
            </a:r>
            <a:r>
              <a:rPr lang="en-US" sz="1200" b="0" i="0" u="none" strike="noStrike" kern="1200" dirty="0">
                <a:solidFill>
                  <a:schemeClr val="tx1"/>
                </a:solidFill>
                <a:effectLst/>
                <a:latin typeface="+mn-lt"/>
                <a:ea typeface="+mn-ea"/>
                <a:cs typeface="+mn-cs"/>
                <a:hlinkClick r:id="rId4"/>
              </a:rPr>
              <a:t>14.11</a:t>
            </a:r>
            <a:r>
              <a:rPr lang="en-US" sz="1200" b="0" i="0" kern="1200" dirty="0">
                <a:solidFill>
                  <a:schemeClr val="tx1"/>
                </a:solidFill>
                <a:effectLst/>
                <a:latin typeface="+mn-lt"/>
                <a:ea typeface="+mn-ea"/>
                <a:cs typeface="+mn-cs"/>
              </a:rPr>
              <a:t>), as the detrending emphasizes the unexpected movements in a time series. For example, in the original time series, the decline in home prices in California from 1990 to about 1998 looks modest (Figure </a:t>
            </a:r>
            <a:r>
              <a:rPr lang="en-US" sz="1200" b="0" i="0" u="none" strike="noStrike" kern="1200" dirty="0">
                <a:solidFill>
                  <a:schemeClr val="tx1"/>
                </a:solidFill>
                <a:effectLst/>
                <a:latin typeface="+mn-lt"/>
                <a:ea typeface="+mn-ea"/>
                <a:cs typeface="+mn-cs"/>
                <a:hlinkClick r:id="rId3"/>
              </a:rPr>
              <a:t>14.10</a:t>
            </a:r>
            <a:r>
              <a:rPr lang="en-US" sz="1200" b="0" i="0" kern="1200" dirty="0">
                <a:solidFill>
                  <a:schemeClr val="tx1"/>
                </a:solidFill>
                <a:effectLst/>
                <a:latin typeface="+mn-lt"/>
                <a:ea typeface="+mn-ea"/>
                <a:cs typeface="+mn-cs"/>
              </a:rPr>
              <a:t>). However, during that same time period, on the basis of the long-term trend we would have expected prices to rise. Relative to the expected rise the drop in prices was substantial, amounting to 25% at the lowest point (Figure </a:t>
            </a:r>
            <a:r>
              <a:rPr lang="en-US" sz="1200" b="0" i="0" u="none" strike="noStrike" kern="1200" dirty="0">
                <a:solidFill>
                  <a:schemeClr val="tx1"/>
                </a:solidFill>
                <a:effectLst/>
                <a:latin typeface="+mn-lt"/>
                <a:ea typeface="+mn-ea"/>
                <a:cs typeface="+mn-cs"/>
                <a:hlinkClick r:id="rId4"/>
              </a:rPr>
              <a:t>14.11</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4BAF0735-F145-4B9C-9BE5-23AA3F3DE317}" type="slidenum">
              <a:rPr lang="en-US" smtClean="0"/>
              <a:t>56</a:t>
            </a:fld>
            <a:endParaRPr lang="en-US"/>
          </a:p>
        </p:txBody>
      </p:sp>
    </p:spTree>
    <p:extLst>
      <p:ext uri="{BB962C8B-B14F-4D97-AF65-F5344CB8AC3E}">
        <p14:creationId xmlns:p14="http://schemas.microsoft.com/office/powerpoint/2010/main" val="3349641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Beyond simple detrending, we can also separate a time series into multiple distinct components, such that their sum recovers the original time series. In general, in addition to a long-term trend, there are three distinct components that may shape a time series. First, there is random noise, which causes small, erratic movements up and down. This noise is visible in all the time series shown in this chapter, but maybe the most clearly in Figure </a:t>
            </a:r>
            <a:r>
              <a:rPr lang="en-US" sz="1200" b="0" i="0" u="none" strike="noStrike" kern="1200" dirty="0">
                <a:solidFill>
                  <a:schemeClr val="tx1"/>
                </a:solidFill>
                <a:effectLst/>
                <a:latin typeface="+mn-lt"/>
                <a:ea typeface="+mn-ea"/>
                <a:cs typeface="+mn-cs"/>
                <a:hlinkClick r:id="rId3"/>
              </a:rPr>
              <a:t>14.9</a:t>
            </a:r>
            <a:r>
              <a:rPr lang="en-US" sz="1200" b="0" i="0" kern="1200" dirty="0">
                <a:solidFill>
                  <a:schemeClr val="tx1"/>
                </a:solidFill>
                <a:effectLst/>
                <a:latin typeface="+mn-lt"/>
                <a:ea typeface="+mn-ea"/>
                <a:cs typeface="+mn-cs"/>
              </a:rPr>
              <a:t>. Second, there can be unique external events that leave their mark in the time series, such as the distinct housing bubbles seen in Figure </a:t>
            </a:r>
            <a:r>
              <a:rPr lang="en-US" sz="1200" b="0" i="0" u="none" strike="noStrike" kern="1200" dirty="0">
                <a:solidFill>
                  <a:schemeClr val="tx1"/>
                </a:solidFill>
                <a:effectLst/>
                <a:latin typeface="+mn-lt"/>
                <a:ea typeface="+mn-ea"/>
                <a:cs typeface="+mn-cs"/>
                <a:hlinkClick r:id="rId4"/>
              </a:rPr>
              <a:t>14.10</a:t>
            </a:r>
            <a:r>
              <a:rPr lang="en-US" sz="1200" b="0" i="0" kern="1200" dirty="0">
                <a:solidFill>
                  <a:schemeClr val="tx1"/>
                </a:solidFill>
                <a:effectLst/>
                <a:latin typeface="+mn-lt"/>
                <a:ea typeface="+mn-ea"/>
                <a:cs typeface="+mn-cs"/>
              </a:rPr>
              <a:t>. Third, there can be cyclical variations. For example, outside temperatures show daily cyclical variations. The highest temperatures are reached in the early afternoon and the lowest temperatures in the early morning. Outside temperatures also show yearly cyclical variations. They tend to rise in the spring, reach their maximum in the summer, and then decline in fall and reach their minimum in the winter (Figure </a:t>
            </a:r>
            <a:r>
              <a:rPr lang="en-US" sz="1200" b="0" i="0" u="none" strike="noStrike" kern="1200" dirty="0">
                <a:solidFill>
                  <a:schemeClr val="tx1"/>
                </a:solidFill>
                <a:effectLst/>
                <a:latin typeface="+mn-lt"/>
                <a:ea typeface="+mn-ea"/>
                <a:cs typeface="+mn-cs"/>
                <a:hlinkClick r:id="rId5"/>
              </a:rPr>
              <a:t>3.2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To demonstrate the concept of distinct time-series components, I will here decompose the Keeling curve, which shows changes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over time (Figure </a:t>
            </a:r>
            <a:r>
              <a:rPr lang="en-US" sz="1200" b="0" i="0" u="none" strike="noStrike" kern="1200" dirty="0">
                <a:solidFill>
                  <a:schemeClr val="tx1"/>
                </a:solidFill>
                <a:effectLst/>
                <a:latin typeface="+mn-lt"/>
                <a:ea typeface="+mn-ea"/>
                <a:cs typeface="+mn-cs"/>
                <a:hlinkClick r:id="rId6"/>
              </a:rPr>
              <a:t>14.12</a:t>
            </a:r>
            <a:r>
              <a:rPr lang="en-US" sz="1200" b="0" i="0" kern="1200" dirty="0">
                <a:solidFill>
                  <a:schemeClr val="tx1"/>
                </a:solidFill>
                <a:effectLst/>
                <a:latin typeface="+mn-lt"/>
                <a:ea typeface="+mn-ea"/>
                <a:cs typeface="+mn-cs"/>
              </a:rPr>
              <a:t>).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is measured in parts per million (ppm). We see a long-term increase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that is slightly faster than linear, from below 325 ppm in the 1960s to above 400 in the second decade of the 21st century (Figure </a:t>
            </a:r>
            <a:r>
              <a:rPr lang="en-US" sz="1200" b="0" i="0" u="none" strike="noStrike" kern="1200" dirty="0">
                <a:solidFill>
                  <a:schemeClr val="tx1"/>
                </a:solidFill>
                <a:effectLst/>
                <a:latin typeface="+mn-lt"/>
                <a:ea typeface="+mn-ea"/>
                <a:cs typeface="+mn-cs"/>
                <a:hlinkClick r:id="rId6"/>
              </a:rPr>
              <a:t>14.12</a:t>
            </a:r>
            <a:r>
              <a:rPr lang="en-US" sz="1200" b="0" i="0" kern="1200" dirty="0">
                <a:solidFill>
                  <a:schemeClr val="tx1"/>
                </a:solidFill>
                <a:effectLst/>
                <a:latin typeface="+mn-lt"/>
                <a:ea typeface="+mn-ea"/>
                <a:cs typeface="+mn-cs"/>
              </a:rPr>
              <a:t>).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also fluctuates </a:t>
            </a:r>
            <a:r>
              <a:rPr lang="en-US" sz="1200" b="0" i="0" kern="1200" dirty="0" err="1">
                <a:solidFill>
                  <a:schemeClr val="tx1"/>
                </a:solidFill>
                <a:effectLst/>
                <a:latin typeface="+mn-lt"/>
                <a:ea typeface="+mn-ea"/>
                <a:cs typeface="+mn-cs"/>
              </a:rPr>
              <a:t>anually</a:t>
            </a:r>
            <a:r>
              <a:rPr lang="en-US" sz="1200" b="0" i="0" kern="1200" dirty="0">
                <a:solidFill>
                  <a:schemeClr val="tx1"/>
                </a:solidFill>
                <a:effectLst/>
                <a:latin typeface="+mn-lt"/>
                <a:ea typeface="+mn-ea"/>
                <a:cs typeface="+mn-cs"/>
              </a:rPr>
              <a:t>, following a consistent up-and-down pattern overlaid on top of the overall increase. The annual fluctuation are driven by plant growth in the northern hemisphere. Plants consume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during photosynthesis. Because most of the globe’s land masses are located in the northern hemisphere, and plant growth is most active in the spring and summer, we see an annual global decline in atmospheric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that coincides with the summer months in the northern hemisphere.</a:t>
            </a:r>
          </a:p>
        </p:txBody>
      </p:sp>
      <p:sp>
        <p:nvSpPr>
          <p:cNvPr id="4" name="Slide Number Placeholder 3"/>
          <p:cNvSpPr>
            <a:spLocks noGrp="1"/>
          </p:cNvSpPr>
          <p:nvPr>
            <p:ph type="sldNum" sz="quarter" idx="5"/>
          </p:nvPr>
        </p:nvSpPr>
        <p:spPr/>
        <p:txBody>
          <a:bodyPr/>
          <a:lstStyle/>
          <a:p>
            <a:fld id="{4BAF0735-F145-4B9C-9BE5-23AA3F3DE317}" type="slidenum">
              <a:rPr lang="en-US" smtClean="0"/>
              <a:t>57</a:t>
            </a:fld>
            <a:endParaRPr lang="en-US"/>
          </a:p>
        </p:txBody>
      </p:sp>
    </p:spTree>
    <p:extLst>
      <p:ext uri="{BB962C8B-B14F-4D97-AF65-F5344CB8AC3E}">
        <p14:creationId xmlns:p14="http://schemas.microsoft.com/office/powerpoint/2010/main" val="3287169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demonstrate the concept of distinct time-series components, I will here decompose the Keeling curve, which shows changes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over time (Figure </a:t>
            </a:r>
            <a:r>
              <a:rPr lang="en-US" sz="1200" b="0" i="0" u="none" strike="noStrike" kern="1200" dirty="0">
                <a:solidFill>
                  <a:schemeClr val="tx1"/>
                </a:solidFill>
                <a:effectLst/>
                <a:latin typeface="+mn-lt"/>
                <a:ea typeface="+mn-ea"/>
                <a:cs typeface="+mn-cs"/>
                <a:hlinkClick r:id="rId3"/>
              </a:rPr>
              <a:t>14.12</a:t>
            </a:r>
            <a:r>
              <a:rPr lang="en-US" sz="1200" b="0" i="0" kern="1200" dirty="0">
                <a:solidFill>
                  <a:schemeClr val="tx1"/>
                </a:solidFill>
                <a:effectLst/>
                <a:latin typeface="+mn-lt"/>
                <a:ea typeface="+mn-ea"/>
                <a:cs typeface="+mn-cs"/>
              </a:rPr>
              <a:t>).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is measured in parts per million (ppm). We see a long-term increase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that is slightly faster than linear, from below 325 ppm in the 1960s to above 400 in the second decade of the 21st century (Figure </a:t>
            </a:r>
            <a:r>
              <a:rPr lang="en-US" sz="1200" b="0" i="0" u="none" strike="noStrike" kern="1200" dirty="0">
                <a:solidFill>
                  <a:schemeClr val="tx1"/>
                </a:solidFill>
                <a:effectLst/>
                <a:latin typeface="+mn-lt"/>
                <a:ea typeface="+mn-ea"/>
                <a:cs typeface="+mn-cs"/>
                <a:hlinkClick r:id="rId3"/>
              </a:rPr>
              <a:t>14.12</a:t>
            </a:r>
            <a:r>
              <a:rPr lang="en-US" sz="1200" b="0" i="0" kern="1200" dirty="0">
                <a:solidFill>
                  <a:schemeClr val="tx1"/>
                </a:solidFill>
                <a:effectLst/>
                <a:latin typeface="+mn-lt"/>
                <a:ea typeface="+mn-ea"/>
                <a:cs typeface="+mn-cs"/>
              </a:rPr>
              <a:t>).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also fluctuates </a:t>
            </a:r>
            <a:r>
              <a:rPr lang="en-US" sz="1200" b="0" i="0" kern="1200" dirty="0" err="1">
                <a:solidFill>
                  <a:schemeClr val="tx1"/>
                </a:solidFill>
                <a:effectLst/>
                <a:latin typeface="+mn-lt"/>
                <a:ea typeface="+mn-ea"/>
                <a:cs typeface="+mn-cs"/>
              </a:rPr>
              <a:t>anually</a:t>
            </a:r>
            <a:r>
              <a:rPr lang="en-US" sz="1200" b="0" i="0" kern="1200" dirty="0">
                <a:solidFill>
                  <a:schemeClr val="tx1"/>
                </a:solidFill>
                <a:effectLst/>
                <a:latin typeface="+mn-lt"/>
                <a:ea typeface="+mn-ea"/>
                <a:cs typeface="+mn-cs"/>
              </a:rPr>
              <a:t>, following a consistent up-and-down pattern overlaid on top of the overall increase. The annual fluctuation are driven by plant growth in the northern hemisphere. Plants consume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during photosynthesis. Because most of the globe’s land masses are located in the northern hemisphere, and plant growth is most active in the spring and summer, we see an annual global decline in atmospheric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that coincides with the summer months in the northern hemisphere.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also separate a time series into multiple distinct components, such that their sum recovers the original time series. In general, in addition to a long-term trend, there are three distinct components that may shape a time series. First, there is random noise, which causes small, erratic movements up and down. This noise is visible in all the time series shown in this chapter, but maybe the most clearly in Figure </a:t>
            </a:r>
            <a:r>
              <a:rPr lang="en-US" sz="1200" b="0" i="0" u="none" strike="noStrike" kern="1200" dirty="0">
                <a:solidFill>
                  <a:schemeClr val="tx1"/>
                </a:solidFill>
                <a:effectLst/>
                <a:latin typeface="+mn-lt"/>
                <a:ea typeface="+mn-ea"/>
                <a:cs typeface="+mn-cs"/>
                <a:hlinkClick r:id="rId4"/>
              </a:rPr>
              <a:t>14.9</a:t>
            </a:r>
            <a:r>
              <a:rPr lang="en-US" sz="1200" b="0" i="0" kern="1200" dirty="0">
                <a:solidFill>
                  <a:schemeClr val="tx1"/>
                </a:solidFill>
                <a:effectLst/>
                <a:latin typeface="+mn-lt"/>
                <a:ea typeface="+mn-ea"/>
                <a:cs typeface="+mn-cs"/>
              </a:rPr>
              <a:t>. Second, there can be unique external events that leave their mark in the time series, such as the distinct housing bubbles seen in Figure </a:t>
            </a:r>
            <a:r>
              <a:rPr lang="en-US" sz="1200" b="0" i="0" u="none" strike="noStrike" kern="1200" dirty="0">
                <a:solidFill>
                  <a:schemeClr val="tx1"/>
                </a:solidFill>
                <a:effectLst/>
                <a:latin typeface="+mn-lt"/>
                <a:ea typeface="+mn-ea"/>
                <a:cs typeface="+mn-cs"/>
                <a:hlinkClick r:id="rId5"/>
              </a:rPr>
              <a:t>14.10</a:t>
            </a:r>
            <a:r>
              <a:rPr lang="en-US" sz="1200" b="0" i="0" kern="1200" dirty="0">
                <a:solidFill>
                  <a:schemeClr val="tx1"/>
                </a:solidFill>
                <a:effectLst/>
                <a:latin typeface="+mn-lt"/>
                <a:ea typeface="+mn-ea"/>
                <a:cs typeface="+mn-cs"/>
              </a:rPr>
              <a:t>. Third, there can be cyclical variations. For example, outside temperatures show daily cyclical variations. The highest temperatures are reached in the early afternoon and the lowest temperatures in the early morning. Outside temperatures also show yearly cyclical variations. They tend to rise in the spring, reach their maximum in the summer, and then decline in fall and reach their minimum in the winter (Figure </a:t>
            </a:r>
            <a:r>
              <a:rPr lang="en-US" sz="1200" b="0" i="0" u="none" strike="noStrike" kern="1200" dirty="0">
                <a:solidFill>
                  <a:schemeClr val="tx1"/>
                </a:solidFill>
                <a:effectLst/>
                <a:latin typeface="+mn-lt"/>
                <a:ea typeface="+mn-ea"/>
                <a:cs typeface="+mn-cs"/>
                <a:hlinkClick r:id="rId6"/>
              </a:rPr>
              <a:t>3.2</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decompose the Keeling curve into its long-term trend, seasonal fluctuations, and remainder (Figure </a:t>
            </a:r>
            <a:r>
              <a:rPr lang="en-US" sz="1200" b="0" i="0" u="none" strike="noStrike" kern="1200" dirty="0">
                <a:solidFill>
                  <a:schemeClr val="tx1"/>
                </a:solidFill>
                <a:effectLst/>
                <a:latin typeface="+mn-lt"/>
                <a:ea typeface="+mn-ea"/>
                <a:cs typeface="+mn-cs"/>
                <a:hlinkClick r:id="rId7"/>
              </a:rPr>
              <a:t>14.13</a:t>
            </a:r>
            <a:r>
              <a:rPr lang="en-US" sz="1200" b="0" i="0" kern="1200" dirty="0">
                <a:solidFill>
                  <a:schemeClr val="tx1"/>
                </a:solidFill>
                <a:effectLst/>
                <a:latin typeface="+mn-lt"/>
                <a:ea typeface="+mn-ea"/>
                <a:cs typeface="+mn-cs"/>
              </a:rPr>
              <a:t>). The specific method I am using here is called STL (Seasonal decomposition of Time series by LOESS, R. B. Cleveland et al. (</a:t>
            </a:r>
            <a:r>
              <a:rPr lang="en-US" sz="1200" b="0" i="0" u="none" strike="noStrike" kern="1200" dirty="0">
                <a:solidFill>
                  <a:schemeClr val="tx1"/>
                </a:solidFill>
                <a:effectLst/>
                <a:latin typeface="+mn-lt"/>
                <a:ea typeface="+mn-ea"/>
                <a:cs typeface="+mn-cs"/>
                <a:hlinkClick r:id="rId8"/>
              </a:rPr>
              <a:t>1990</a:t>
            </a:r>
            <a:r>
              <a:rPr lang="en-US" sz="1200" b="0" i="0" kern="1200" dirty="0">
                <a:solidFill>
                  <a:schemeClr val="tx1"/>
                </a:solidFill>
                <a:effectLst/>
                <a:latin typeface="+mn-lt"/>
                <a:ea typeface="+mn-ea"/>
                <a:cs typeface="+mn-cs"/>
              </a:rPr>
              <a:t>)), but there are many other methods that achieve similar goals. The decomposition shows that over the last three decades,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abundance has increased by over 50 ppm. By comparison, seasonal fluctuations amount to less than 8 ppm (they never cause an increase or a decrease in more than 4 ppm relative to the long-term trend), and the remainder amounts to less than 1.6 ppm (Figure </a:t>
            </a:r>
            <a:r>
              <a:rPr lang="en-US" sz="1200" b="0" i="0" u="none" strike="noStrike" kern="1200" dirty="0">
                <a:solidFill>
                  <a:schemeClr val="tx1"/>
                </a:solidFill>
                <a:effectLst/>
                <a:latin typeface="+mn-lt"/>
                <a:ea typeface="+mn-ea"/>
                <a:cs typeface="+mn-cs"/>
                <a:hlinkClick r:id="rId7"/>
              </a:rPr>
              <a:t>14.13</a:t>
            </a:r>
            <a:r>
              <a:rPr lang="en-US" sz="1200" b="0" i="0" kern="1200" dirty="0">
                <a:solidFill>
                  <a:schemeClr val="tx1"/>
                </a:solidFill>
                <a:effectLst/>
                <a:latin typeface="+mn-lt"/>
                <a:ea typeface="+mn-ea"/>
                <a:cs typeface="+mn-cs"/>
              </a:rPr>
              <a:t>). The remainder is the difference between the actual readings and the sum of the long-term trend and the seasonal fluctuations, and here it corresponds to random noise in the monthly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readings. More generally, however, the remainder could also capture unique external events. For example, if a massive volcano </a:t>
            </a:r>
            <a:r>
              <a:rPr lang="en-US" sz="1200" b="0" i="0" kern="1200" dirty="0" err="1">
                <a:solidFill>
                  <a:schemeClr val="tx1"/>
                </a:solidFill>
                <a:effectLst/>
                <a:latin typeface="+mn-lt"/>
                <a:ea typeface="+mn-ea"/>
                <a:cs typeface="+mn-cs"/>
              </a:rPr>
              <a:t>erruption</a:t>
            </a:r>
            <a:r>
              <a:rPr lang="en-US" sz="1200" b="0" i="0" kern="1200" dirty="0">
                <a:solidFill>
                  <a:schemeClr val="tx1"/>
                </a:solidFill>
                <a:effectLst/>
                <a:latin typeface="+mn-lt"/>
                <a:ea typeface="+mn-ea"/>
                <a:cs typeface="+mn-cs"/>
              </a:rPr>
              <a:t> released substantial amounts of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such an event might be visible as a sudden spike in the remainder. Figure </a:t>
            </a:r>
            <a:r>
              <a:rPr lang="en-US" sz="1200" b="0" i="0" u="none" strike="noStrike" kern="1200" dirty="0">
                <a:solidFill>
                  <a:schemeClr val="tx1"/>
                </a:solidFill>
                <a:effectLst/>
                <a:latin typeface="+mn-lt"/>
                <a:ea typeface="+mn-ea"/>
                <a:cs typeface="+mn-cs"/>
                <a:hlinkClick r:id="rId7"/>
              </a:rPr>
              <a:t>14.13</a:t>
            </a:r>
            <a:r>
              <a:rPr lang="en-US" sz="1200" b="0" i="0" kern="1200" dirty="0">
                <a:solidFill>
                  <a:schemeClr val="tx1"/>
                </a:solidFill>
                <a:effectLst/>
                <a:latin typeface="+mn-lt"/>
                <a:ea typeface="+mn-ea"/>
                <a:cs typeface="+mn-cs"/>
              </a:rPr>
              <a:t> shows that no such unique external events have had a major effect on the Keeling curve in recent decades.</a:t>
            </a:r>
          </a:p>
        </p:txBody>
      </p:sp>
      <p:sp>
        <p:nvSpPr>
          <p:cNvPr id="4" name="Slide Number Placeholder 3"/>
          <p:cNvSpPr>
            <a:spLocks noGrp="1"/>
          </p:cNvSpPr>
          <p:nvPr>
            <p:ph type="sldNum" sz="quarter" idx="5"/>
          </p:nvPr>
        </p:nvSpPr>
        <p:spPr/>
        <p:txBody>
          <a:bodyPr/>
          <a:lstStyle/>
          <a:p>
            <a:fld id="{4BAF0735-F145-4B9C-9BE5-23AA3F3DE317}" type="slidenum">
              <a:rPr lang="en-US" smtClean="0"/>
              <a:t>58</a:t>
            </a:fld>
            <a:endParaRPr lang="en-US"/>
          </a:p>
        </p:txBody>
      </p:sp>
    </p:spTree>
    <p:extLst>
      <p:ext uri="{BB962C8B-B14F-4D97-AF65-F5344CB8AC3E}">
        <p14:creationId xmlns:p14="http://schemas.microsoft.com/office/powerpoint/2010/main" val="367636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12</a:t>
            </a:fld>
            <a:endParaRPr lang="en-US"/>
          </a:p>
        </p:txBody>
      </p:sp>
    </p:spTree>
    <p:extLst>
      <p:ext uri="{BB962C8B-B14F-4D97-AF65-F5344CB8AC3E}">
        <p14:creationId xmlns:p14="http://schemas.microsoft.com/office/powerpoint/2010/main" val="1016386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scatterplot comes into play. </a:t>
            </a:r>
          </a:p>
        </p:txBody>
      </p:sp>
      <p:sp>
        <p:nvSpPr>
          <p:cNvPr id="4" name="Slide Number Placeholder 3"/>
          <p:cNvSpPr>
            <a:spLocks noGrp="1"/>
          </p:cNvSpPr>
          <p:nvPr>
            <p:ph type="sldNum" sz="quarter" idx="5"/>
          </p:nvPr>
        </p:nvSpPr>
        <p:spPr/>
        <p:txBody>
          <a:bodyPr/>
          <a:lstStyle/>
          <a:p>
            <a:fld id="{4BAF0735-F145-4B9C-9BE5-23AA3F3DE317}" type="slidenum">
              <a:rPr lang="en-US" smtClean="0"/>
              <a:t>59</a:t>
            </a:fld>
            <a:endParaRPr lang="en-US"/>
          </a:p>
        </p:txBody>
      </p:sp>
    </p:spTree>
    <p:extLst>
      <p:ext uri="{BB962C8B-B14F-4D97-AF65-F5344CB8AC3E}">
        <p14:creationId xmlns:p14="http://schemas.microsoft.com/office/powerpoint/2010/main" val="2173332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originlab.com</a:t>
            </a:r>
            <a:r>
              <a:rPr lang="en-US" dirty="0"/>
              <a:t>/</a:t>
            </a:r>
            <a:r>
              <a:rPr lang="en-US" dirty="0" err="1"/>
              <a:t>index.aspx?go</a:t>
            </a:r>
            <a:r>
              <a:rPr lang="en-US" dirty="0"/>
              <a:t>=Products/Origin/</a:t>
            </a:r>
            <a:r>
              <a:rPr lang="en-US" dirty="0" err="1"/>
              <a:t>Graphing&amp;pid</a:t>
            </a:r>
            <a:r>
              <a:rPr lang="en-US" dirty="0"/>
              <a:t>=4363</a:t>
            </a:r>
          </a:p>
        </p:txBody>
      </p:sp>
      <p:sp>
        <p:nvSpPr>
          <p:cNvPr id="4" name="Slide Number Placeholder 3"/>
          <p:cNvSpPr>
            <a:spLocks noGrp="1"/>
          </p:cNvSpPr>
          <p:nvPr>
            <p:ph type="sldNum" sz="quarter" idx="5"/>
          </p:nvPr>
        </p:nvSpPr>
        <p:spPr/>
        <p:txBody>
          <a:bodyPr/>
          <a:lstStyle/>
          <a:p>
            <a:fld id="{4BAF0735-F145-4B9C-9BE5-23AA3F3DE317}" type="slidenum">
              <a:rPr lang="en-US" smtClean="0"/>
              <a:t>65</a:t>
            </a:fld>
            <a:endParaRPr lang="en-US"/>
          </a:p>
        </p:txBody>
      </p:sp>
    </p:spTree>
    <p:extLst>
      <p:ext uri="{BB962C8B-B14F-4D97-AF65-F5344CB8AC3E}">
        <p14:creationId xmlns:p14="http://schemas.microsoft.com/office/powerpoint/2010/main" val="370059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It is also possible to use the kernel density estimation procedure described above to visualize a bivariate distribution. In seaborn, this kind of plot is shown with a contour plot and is available as a style in </a:t>
            </a:r>
            <a:r>
              <a:rPr lang="en-US" sz="1200" b="0" i="0" u="none" strike="noStrike" kern="1200">
                <a:solidFill>
                  <a:schemeClr val="tx1"/>
                </a:solidFill>
                <a:effectLst/>
                <a:latin typeface="+mn-lt"/>
                <a:ea typeface="+mn-ea"/>
                <a:cs typeface="+mn-cs"/>
                <a:hlinkClick r:id="rId3" tooltip="seaborn.jointplot"/>
              </a:rPr>
              <a:t>jointplot()</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66</a:t>
            </a:fld>
            <a:endParaRPr lang="en-US"/>
          </a:p>
        </p:txBody>
      </p:sp>
    </p:spTree>
    <p:extLst>
      <p:ext uri="{BB962C8B-B14F-4D97-AF65-F5344CB8AC3E}">
        <p14:creationId xmlns:p14="http://schemas.microsoft.com/office/powerpoint/2010/main" val="27451295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Hexabin</a:t>
            </a:r>
            <a:r>
              <a:rPr lang="en-US" sz="1200" b="0" i="0" kern="1200" dirty="0">
                <a:solidFill>
                  <a:schemeClr val="tx1"/>
                </a:solidFill>
                <a:effectLst/>
                <a:latin typeface="+mn-lt"/>
                <a:ea typeface="+mn-ea"/>
                <a:cs typeface="+mn-cs"/>
              </a:rPr>
              <a:t> plots</a:t>
            </a:r>
          </a:p>
          <a:p>
            <a:r>
              <a:rPr lang="en-US" sz="1200" b="0" i="0" kern="1200" dirty="0">
                <a:solidFill>
                  <a:schemeClr val="tx1"/>
                </a:solidFill>
                <a:effectLst/>
                <a:latin typeface="+mn-lt"/>
                <a:ea typeface="+mn-ea"/>
                <a:cs typeface="+mn-cs"/>
              </a:rPr>
              <a:t>The bivariate analogue of a histogram is known as a “</a:t>
            </a:r>
            <a:r>
              <a:rPr lang="en-US" sz="1200" b="0" i="0" kern="1200" dirty="0" err="1">
                <a:solidFill>
                  <a:schemeClr val="tx1"/>
                </a:solidFill>
                <a:effectLst/>
                <a:latin typeface="+mn-lt"/>
                <a:ea typeface="+mn-ea"/>
                <a:cs typeface="+mn-cs"/>
              </a:rPr>
              <a:t>hexbin</a:t>
            </a:r>
            <a:r>
              <a:rPr lang="en-US" sz="1200" b="0" i="0" kern="1200" dirty="0">
                <a:solidFill>
                  <a:schemeClr val="tx1"/>
                </a:solidFill>
                <a:effectLst/>
                <a:latin typeface="+mn-lt"/>
                <a:ea typeface="+mn-ea"/>
                <a:cs typeface="+mn-cs"/>
              </a:rPr>
              <a:t>” plot, because it shows the counts of observations that fall within hexagonal bins. This plot works best with relatively large datasets. It’s available through the matplotlib </a:t>
            </a:r>
            <a:r>
              <a:rPr lang="en-US" sz="1200" b="0" i="0" kern="1200" dirty="0" err="1">
                <a:solidFill>
                  <a:schemeClr val="tx1"/>
                </a:solidFill>
                <a:effectLst/>
                <a:latin typeface="+mn-lt"/>
                <a:ea typeface="+mn-ea"/>
                <a:cs typeface="+mn-cs"/>
              </a:rPr>
              <a:t>plt.hexbin</a:t>
            </a:r>
            <a:r>
              <a:rPr lang="en-US" sz="1200" b="0" i="0" kern="1200" dirty="0">
                <a:solidFill>
                  <a:schemeClr val="tx1"/>
                </a:solidFill>
                <a:effectLst/>
                <a:latin typeface="+mn-lt"/>
                <a:ea typeface="+mn-ea"/>
                <a:cs typeface="+mn-cs"/>
              </a:rPr>
              <a:t> function and as a style in </a:t>
            </a:r>
            <a:r>
              <a:rPr lang="en-US" sz="1200" b="0" i="0" u="none" strike="noStrike" kern="1200" dirty="0">
                <a:solidFill>
                  <a:schemeClr val="tx1"/>
                </a:solidFill>
                <a:effectLst/>
                <a:latin typeface="+mn-lt"/>
                <a:ea typeface="+mn-ea"/>
                <a:cs typeface="+mn-cs"/>
                <a:hlinkClick r:id="rId3" tooltip="seaborn.jointplot"/>
              </a:rPr>
              <a:t>jointplot()</a:t>
            </a:r>
            <a:r>
              <a:rPr lang="en-US" sz="1200" b="0" i="0" kern="1200" dirty="0">
                <a:solidFill>
                  <a:schemeClr val="tx1"/>
                </a:solidFill>
                <a:effectLst/>
                <a:latin typeface="+mn-lt"/>
                <a:ea typeface="+mn-ea"/>
                <a:cs typeface="+mn-cs"/>
              </a:rPr>
              <a:t>. It looks best with a white background:</a:t>
            </a:r>
          </a:p>
          <a:p>
            <a:endParaRPr lang="en-US" dirty="0"/>
          </a:p>
          <a:p>
            <a:r>
              <a:rPr lang="en-US" dirty="0"/>
              <a:t>Motivation:</a:t>
            </a:r>
          </a:p>
          <a:p>
            <a:r>
              <a:rPr lang="en-US" dirty="0"/>
              <a:t>https://</a:t>
            </a:r>
            <a:r>
              <a:rPr lang="en-US" dirty="0" err="1"/>
              <a:t>www.meccanismocomplesso.org</a:t>
            </a:r>
            <a:r>
              <a:rPr lang="en-US" dirty="0"/>
              <a:t>/</a:t>
            </a:r>
            <a:r>
              <a:rPr lang="en-US" dirty="0" err="1"/>
              <a:t>en</a:t>
            </a:r>
            <a:r>
              <a:rPr lang="en-US" dirty="0"/>
              <a:t>/hexagonal-binning-a-new-method-of-visualization-for-data-analysis/</a:t>
            </a:r>
          </a:p>
        </p:txBody>
      </p:sp>
      <p:sp>
        <p:nvSpPr>
          <p:cNvPr id="4" name="Slide Number Placeholder 3"/>
          <p:cNvSpPr>
            <a:spLocks noGrp="1"/>
          </p:cNvSpPr>
          <p:nvPr>
            <p:ph type="sldNum" sz="quarter" idx="10"/>
          </p:nvPr>
        </p:nvSpPr>
        <p:spPr/>
        <p:txBody>
          <a:bodyPr/>
          <a:lstStyle/>
          <a:p>
            <a:fld id="{4BAF0735-F145-4B9C-9BE5-23AA3F3DE317}" type="slidenum">
              <a:rPr lang="en-US" smtClean="0"/>
              <a:t>67</a:t>
            </a:fld>
            <a:endParaRPr lang="en-US"/>
          </a:p>
        </p:txBody>
      </p:sp>
    </p:spTree>
    <p:extLst>
      <p:ext uri="{BB962C8B-B14F-4D97-AF65-F5344CB8AC3E}">
        <p14:creationId xmlns:p14="http://schemas.microsoft.com/office/powerpoint/2010/main" val="36337546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values of more than two variable, it may be preferable to show an all-against-all matrix of scatter plots.</a:t>
            </a:r>
            <a:r>
              <a:rPr lang="en-US" sz="1200" b="0" i="0" kern="1200" baseline="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To plot multiple pairwise bivariate distributions in a dataset, you can use the </a:t>
            </a:r>
            <a:r>
              <a:rPr lang="en-US" sz="1200" b="0" i="0" u="none" strike="noStrike" kern="1200" dirty="0" err="1">
                <a:solidFill>
                  <a:schemeClr val="tx1"/>
                </a:solidFill>
                <a:effectLst/>
                <a:latin typeface="+mn-lt"/>
                <a:ea typeface="+mn-ea"/>
                <a:cs typeface="+mn-cs"/>
                <a:hlinkClick r:id="rId3" tooltip="seaborn.pairplot"/>
              </a:rPr>
              <a:t>pairplot</a:t>
            </a:r>
            <a:r>
              <a:rPr lang="en-US" sz="1200" b="0" i="0" u="none" strike="noStrike" kern="1200" dirty="0">
                <a:solidFill>
                  <a:schemeClr val="tx1"/>
                </a:solidFill>
                <a:effectLst/>
                <a:latin typeface="+mn-lt"/>
                <a:ea typeface="+mn-ea"/>
                <a:cs typeface="+mn-cs"/>
                <a:hlinkClick r:id="rId3" tooltip="seaborn.pairplot"/>
              </a:rPr>
              <a:t>()</a:t>
            </a:r>
            <a:r>
              <a:rPr lang="en-US" sz="1200" b="0" i="0" kern="1200" dirty="0">
                <a:solidFill>
                  <a:schemeClr val="tx1"/>
                </a:solidFill>
                <a:effectLst/>
                <a:latin typeface="+mn-lt"/>
                <a:ea typeface="+mn-ea"/>
                <a:cs typeface="+mn-cs"/>
              </a:rPr>
              <a:t> function. This creates a matrix of axes and shows the relationship for each pair of columns in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by default, it also draws the univariate distribution of each variable on the diagonal Axes:</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68</a:t>
            </a:fld>
            <a:endParaRPr lang="en-US"/>
          </a:p>
        </p:txBody>
      </p:sp>
    </p:spTree>
    <p:extLst>
      <p:ext uri="{BB962C8B-B14F-4D97-AF65-F5344CB8AC3E}">
        <p14:creationId xmlns:p14="http://schemas.microsoft.com/office/powerpoint/2010/main" val="2095870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Much like the relationship between </a:t>
            </a:r>
            <a:r>
              <a:rPr lang="en-US" sz="1200" b="0" i="0" u="none" strike="noStrike" kern="1200">
                <a:solidFill>
                  <a:schemeClr val="tx1"/>
                </a:solidFill>
                <a:effectLst/>
                <a:latin typeface="+mn-lt"/>
                <a:ea typeface="+mn-ea"/>
                <a:cs typeface="+mn-cs"/>
                <a:hlinkClick r:id="rId3" tooltip="seaborn.jointplot"/>
              </a:rPr>
              <a:t>jointplot()</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4" tooltip="seaborn.JointGrid"/>
              </a:rPr>
              <a:t>JointGrid</a:t>
            </a:r>
            <a:r>
              <a:rPr lang="en-US" sz="1200" b="0" i="0" kern="1200">
                <a:solidFill>
                  <a:schemeClr val="tx1"/>
                </a:solidFill>
                <a:effectLst/>
                <a:latin typeface="+mn-lt"/>
                <a:ea typeface="+mn-ea"/>
                <a:cs typeface="+mn-cs"/>
              </a:rPr>
              <a:t>, the </a:t>
            </a:r>
            <a:r>
              <a:rPr lang="en-US" sz="1200" b="0" i="0" u="none" strike="noStrike" kern="1200">
                <a:solidFill>
                  <a:schemeClr val="tx1"/>
                </a:solidFill>
                <a:effectLst/>
                <a:latin typeface="+mn-lt"/>
                <a:ea typeface="+mn-ea"/>
                <a:cs typeface="+mn-cs"/>
                <a:hlinkClick r:id="rId5" tooltip="seaborn.pairplot"/>
              </a:rPr>
              <a:t>pairplot()</a:t>
            </a:r>
            <a:r>
              <a:rPr lang="en-US" sz="1200" b="0" i="0" kern="1200">
                <a:solidFill>
                  <a:schemeClr val="tx1"/>
                </a:solidFill>
                <a:effectLst/>
                <a:latin typeface="+mn-lt"/>
                <a:ea typeface="+mn-ea"/>
                <a:cs typeface="+mn-cs"/>
              </a:rPr>
              <a:t> function is built on top of a </a:t>
            </a:r>
            <a:r>
              <a:rPr lang="en-US" sz="1200" b="0" i="0" u="none" strike="noStrike" kern="1200">
                <a:solidFill>
                  <a:schemeClr val="tx1"/>
                </a:solidFill>
                <a:effectLst/>
                <a:latin typeface="+mn-lt"/>
                <a:ea typeface="+mn-ea"/>
                <a:cs typeface="+mn-cs"/>
                <a:hlinkClick r:id="rId6" tooltip="seaborn.PairGrid"/>
              </a:rPr>
              <a:t>PairGrid</a:t>
            </a:r>
            <a:r>
              <a:rPr lang="en-US" sz="1200" b="0" i="0" kern="1200">
                <a:solidFill>
                  <a:schemeClr val="tx1"/>
                </a:solidFill>
                <a:effectLst/>
                <a:latin typeface="+mn-lt"/>
                <a:ea typeface="+mn-ea"/>
                <a:cs typeface="+mn-cs"/>
              </a:rPr>
              <a:t> object, which can be used directly for more flexibility:</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69</a:t>
            </a:fld>
            <a:endParaRPr lang="en-US"/>
          </a:p>
        </p:txBody>
      </p:sp>
    </p:spTree>
    <p:extLst>
      <p:ext uri="{BB962C8B-B14F-4D97-AF65-F5344CB8AC3E}">
        <p14:creationId xmlns:p14="http://schemas.microsoft.com/office/powerpoint/2010/main" val="2060358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examples so far have represented amounts by location along a position scale, either through the end point of a bar or the placement of a dot. For very large datasets, neither of these options may be appropriate, because the resulting figure would become too busy</a:t>
            </a:r>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While </a:t>
            </a:r>
            <a:r>
              <a:rPr lang="en-US" sz="1200" b="0" i="0" kern="1200" dirty="0">
                <a:solidFill>
                  <a:schemeClr val="tx1"/>
                </a:solidFill>
                <a:effectLst/>
                <a:latin typeface="+mn-lt"/>
                <a:ea typeface="+mn-ea"/>
                <a:cs typeface="+mn-cs"/>
              </a:rPr>
              <a:t>this visualization makes it harder to determine the exact data values shown (e.g., what’s the exact percentage of internet users in the United States in 2015?), it does an excellent job of highlighting broader trends. We can see clearly in which countries internet use began early and which it did not, and we can also see clearly which countries have high internet penetration in the final year covered by the dataset (2016).</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Careful about color legend</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76</a:t>
            </a:fld>
            <a:endParaRPr lang="en-US"/>
          </a:p>
        </p:txBody>
      </p:sp>
    </p:spTree>
    <p:extLst>
      <p:ext uri="{BB962C8B-B14F-4D97-AF65-F5344CB8AC3E}">
        <p14:creationId xmlns:p14="http://schemas.microsoft.com/office/powerpoint/2010/main" val="3984056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Three-dimensional scatter plot based on size, protein concentration, and attenuation of </a:t>
            </a:r>
            <a:r>
              <a:rPr lang="en-US" sz="1200" b="1" i="1" u="none" strike="noStrike" kern="1200" baseline="0" dirty="0">
                <a:solidFill>
                  <a:schemeClr val="tx1"/>
                </a:solidFill>
                <a:latin typeface="+mn-lt"/>
                <a:ea typeface="+mn-ea"/>
                <a:cs typeface="+mn-cs"/>
              </a:rPr>
              <a:t>OT-II</a:t>
            </a:r>
          </a:p>
          <a:p>
            <a:r>
              <a:rPr lang="en-US" sz="1200" b="1" i="0" u="none" strike="noStrike" kern="1200" baseline="0" dirty="0">
                <a:solidFill>
                  <a:schemeClr val="tx1"/>
                </a:solidFill>
                <a:latin typeface="+mn-lt"/>
                <a:ea typeface="+mn-ea"/>
                <a:cs typeface="+mn-cs"/>
              </a:rPr>
              <a:t>and </a:t>
            </a:r>
            <a:r>
              <a:rPr lang="en-US" sz="1200" b="1" i="1" u="none" strike="noStrike" kern="1200" baseline="0" dirty="0">
                <a:solidFill>
                  <a:schemeClr val="tx1"/>
                </a:solidFill>
                <a:latin typeface="+mn-lt"/>
                <a:ea typeface="+mn-ea"/>
                <a:cs typeface="+mn-cs"/>
              </a:rPr>
              <a:t>SW-480 </a:t>
            </a:r>
            <a:r>
              <a:rPr lang="en-US" sz="1200" b="1" i="0" u="none" strike="noStrike" kern="1200" baseline="0" dirty="0">
                <a:solidFill>
                  <a:schemeClr val="tx1"/>
                </a:solidFill>
                <a:latin typeface="+mn-lt"/>
                <a:ea typeface="+mn-ea"/>
                <a:cs typeface="+mn-cs"/>
              </a:rPr>
              <a:t>cells measured by TS-QPI. </a:t>
            </a:r>
            <a:r>
              <a:rPr lang="en-US" sz="1200" b="0" i="0" u="none" strike="noStrike" kern="1200" baseline="0" dirty="0">
                <a:solidFill>
                  <a:schemeClr val="tx1"/>
                </a:solidFill>
                <a:latin typeface="+mn-lt"/>
                <a:ea typeface="+mn-ea"/>
                <a:cs typeface="+mn-cs"/>
              </a:rPr>
              <a:t>The green and blue dots are two-dimensional (2-D) projections of cell</a:t>
            </a:r>
          </a:p>
          <a:p>
            <a:r>
              <a:rPr lang="en-US" sz="1200" b="0" i="0" u="none" strike="noStrike" kern="1200" baseline="0" dirty="0">
                <a:solidFill>
                  <a:schemeClr val="tx1"/>
                </a:solidFill>
                <a:latin typeface="+mn-lt"/>
                <a:ea typeface="+mn-ea"/>
                <a:cs typeface="+mn-cs"/>
              </a:rPr>
              <a:t>data points on the planes containing only two of the biophysical features. The cell diameter along the rainbow</a:t>
            </a:r>
          </a:p>
          <a:p>
            <a:r>
              <a:rPr lang="en-US" sz="1200" b="0" i="0" u="none" strike="noStrike" kern="1200" baseline="0" dirty="0">
                <a:solidFill>
                  <a:schemeClr val="tx1"/>
                </a:solidFill>
                <a:latin typeface="+mn-lt"/>
                <a:ea typeface="+mn-ea"/>
                <a:cs typeface="+mn-cs"/>
              </a:rPr>
              <a:t>(Diameter-RB) is used as a size indicator. The cell protein concentration corresponds to the mean refractive</a:t>
            </a:r>
          </a:p>
          <a:p>
            <a:r>
              <a:rPr lang="en-US" sz="1200" b="0" i="0" u="none" strike="noStrike" kern="1200" baseline="0" dirty="0">
                <a:solidFill>
                  <a:schemeClr val="tx1"/>
                </a:solidFill>
                <a:latin typeface="+mn-lt"/>
                <a:ea typeface="+mn-ea"/>
                <a:cs typeface="+mn-cs"/>
              </a:rPr>
              <a:t>index difference of the cell (Refractive index feature in Table 1). The attenuation is a feature describing the</a:t>
            </a:r>
          </a:p>
          <a:p>
            <a:r>
              <a:rPr lang="en-US" sz="1200" b="0" i="0" u="none" strike="noStrike" kern="1200" baseline="0" dirty="0">
                <a:solidFill>
                  <a:schemeClr val="tx1"/>
                </a:solidFill>
                <a:latin typeface="+mn-lt"/>
                <a:ea typeface="+mn-ea"/>
                <a:cs typeface="+mn-cs"/>
              </a:rPr>
              <a:t>optical intensity loss caused by cell absorption (Absorption-1 feature in Table 1). Comparison of 3-D and 2-D</a:t>
            </a:r>
          </a:p>
          <a:p>
            <a:r>
              <a:rPr lang="en-US" sz="1200" b="0" i="0" u="none" strike="noStrike" kern="1200" baseline="0" dirty="0">
                <a:solidFill>
                  <a:schemeClr val="tx1"/>
                </a:solidFill>
                <a:latin typeface="+mn-lt"/>
                <a:ea typeface="+mn-ea"/>
                <a:cs typeface="+mn-cs"/>
              </a:rPr>
              <a:t>scatter plots reveals that additional biophysical features serve to classify the cell types more accurately.</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77</a:t>
            </a:fld>
            <a:endParaRPr lang="en-US"/>
          </a:p>
        </p:txBody>
      </p:sp>
    </p:spTree>
    <p:extLst>
      <p:ext uri="{BB962C8B-B14F-4D97-AF65-F5344CB8AC3E}">
        <p14:creationId xmlns:p14="http://schemas.microsoft.com/office/powerpoint/2010/main" val="592736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Scatter plots such as Figure </a:t>
            </a:r>
            <a:r>
              <a:rPr lang="en-US" sz="1200" b="0" i="0" u="none" strike="noStrike" kern="1200" dirty="0">
                <a:solidFill>
                  <a:schemeClr val="tx1"/>
                </a:solidFill>
                <a:effectLst/>
                <a:latin typeface="+mn-lt"/>
                <a:ea typeface="+mn-ea"/>
                <a:cs typeface="+mn-cs"/>
                <a:hlinkClick r:id="rId3"/>
              </a:rPr>
              <a:t>12.11</a:t>
            </a:r>
            <a:r>
              <a:rPr lang="en-US" sz="1200" b="0" i="0" kern="1200" dirty="0">
                <a:solidFill>
                  <a:schemeClr val="tx1"/>
                </a:solidFill>
                <a:effectLst/>
                <a:latin typeface="+mn-lt"/>
                <a:ea typeface="+mn-ea"/>
                <a:cs typeface="+mn-cs"/>
              </a:rPr>
              <a:t> work well when we have a large number of data points and/or are interested in a systematic deviation of the entire data set from the null expectation. By contrast, if we have only a small number of observations and are primarily interested in the identity of each individual case, a </a:t>
            </a:r>
            <a:r>
              <a:rPr lang="en-US" sz="1200" b="0" i="1" kern="1200" dirty="0" err="1">
                <a:solidFill>
                  <a:schemeClr val="tx1"/>
                </a:solidFill>
                <a:effectLst/>
                <a:latin typeface="+mn-lt"/>
                <a:ea typeface="+mn-ea"/>
                <a:cs typeface="+mn-cs"/>
              </a:rPr>
              <a:t>slopegraph</a:t>
            </a:r>
            <a:r>
              <a:rPr lang="en-US" sz="1200" b="0" i="0" kern="1200" dirty="0">
                <a:solidFill>
                  <a:schemeClr val="tx1"/>
                </a:solidFill>
                <a:effectLst/>
                <a:latin typeface="+mn-lt"/>
                <a:ea typeface="+mn-ea"/>
                <a:cs typeface="+mn-cs"/>
              </a:rPr>
              <a:t> may be a better choice. In a </a:t>
            </a:r>
            <a:r>
              <a:rPr lang="en-US" sz="1200" b="0" i="0" kern="1200" dirty="0" err="1">
                <a:solidFill>
                  <a:schemeClr val="tx1"/>
                </a:solidFill>
                <a:effectLst/>
                <a:latin typeface="+mn-lt"/>
                <a:ea typeface="+mn-ea"/>
                <a:cs typeface="+mn-cs"/>
              </a:rPr>
              <a:t>slopegraph</a:t>
            </a:r>
            <a:r>
              <a:rPr lang="en-US" sz="1200" b="0" i="0" kern="1200" dirty="0">
                <a:solidFill>
                  <a:schemeClr val="tx1"/>
                </a:solidFill>
                <a:effectLst/>
                <a:latin typeface="+mn-lt"/>
                <a:ea typeface="+mn-ea"/>
                <a:cs typeface="+mn-cs"/>
              </a:rPr>
              <a:t>, we draw individual measurements as dots arranged into two columns and indicate pairings by connecting the paired dots with a line. The slope of each line highlights the magnitude and direction of change. Figure </a:t>
            </a:r>
            <a:r>
              <a:rPr lang="en-US" sz="1200" b="0" i="0" u="none" strike="noStrike" kern="1200" dirty="0">
                <a:solidFill>
                  <a:schemeClr val="tx1"/>
                </a:solidFill>
                <a:effectLst/>
                <a:latin typeface="+mn-lt"/>
                <a:ea typeface="+mn-ea"/>
                <a:cs typeface="+mn-cs"/>
                <a:hlinkClick r:id="rId4"/>
              </a:rPr>
              <a:t>12.12</a:t>
            </a:r>
            <a:r>
              <a:rPr lang="en-US" sz="1200" b="0" i="0" kern="1200" dirty="0">
                <a:solidFill>
                  <a:schemeClr val="tx1"/>
                </a:solidFill>
                <a:effectLst/>
                <a:latin typeface="+mn-lt"/>
                <a:ea typeface="+mn-ea"/>
                <a:cs typeface="+mn-cs"/>
              </a:rPr>
              <a:t> uses this approach to show the ten countries with the largest difference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emissions per person from 2000 to 2010.</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78</a:t>
            </a:fld>
            <a:endParaRPr lang="en-US"/>
          </a:p>
        </p:txBody>
      </p:sp>
    </p:spTree>
    <p:extLst>
      <p:ext uri="{BB962C8B-B14F-4D97-AF65-F5344CB8AC3E}">
        <p14:creationId xmlns:p14="http://schemas.microsoft.com/office/powerpoint/2010/main" val="2493045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Scatter plots such as Figure </a:t>
            </a:r>
            <a:r>
              <a:rPr lang="en-US" sz="1200" b="0" i="0" u="none" strike="noStrike" kern="1200">
                <a:solidFill>
                  <a:schemeClr val="tx1"/>
                </a:solidFill>
                <a:effectLst/>
                <a:latin typeface="+mn-lt"/>
                <a:ea typeface="+mn-ea"/>
                <a:cs typeface="+mn-cs"/>
                <a:hlinkClick r:id="rId3"/>
              </a:rPr>
              <a:t>12.11</a:t>
            </a:r>
            <a:r>
              <a:rPr lang="en-US" sz="1200" b="0" i="0" kern="1200">
                <a:solidFill>
                  <a:schemeClr val="tx1"/>
                </a:solidFill>
                <a:effectLst/>
                <a:latin typeface="+mn-lt"/>
                <a:ea typeface="+mn-ea"/>
                <a:cs typeface="+mn-cs"/>
              </a:rPr>
              <a:t> work well when we have a large number of data points and/or are interested in a systematic deviation of the entire data set from the null expectation. By contrast, if we have only a small number of observations and are primarily interested in the identity of each individual case, a </a:t>
            </a:r>
            <a:r>
              <a:rPr lang="en-US" sz="1200" b="0" i="1" kern="1200">
                <a:solidFill>
                  <a:schemeClr val="tx1"/>
                </a:solidFill>
                <a:effectLst/>
                <a:latin typeface="+mn-lt"/>
                <a:ea typeface="+mn-ea"/>
                <a:cs typeface="+mn-cs"/>
              </a:rPr>
              <a:t>slopegraph</a:t>
            </a:r>
            <a:r>
              <a:rPr lang="en-US" sz="1200" b="0" i="0" kern="1200">
                <a:solidFill>
                  <a:schemeClr val="tx1"/>
                </a:solidFill>
                <a:effectLst/>
                <a:latin typeface="+mn-lt"/>
                <a:ea typeface="+mn-ea"/>
                <a:cs typeface="+mn-cs"/>
              </a:rPr>
              <a:t> may be a better choice. In a slopegraph, we draw individual measurements as dots arranged into two columns and indicate pairings by connecting the paired dots with a line. The slope of each line highlights the magnitude and direction of change. Figure </a:t>
            </a:r>
            <a:r>
              <a:rPr lang="en-US" sz="1200" b="0" i="0" u="none" strike="noStrike" kern="1200">
                <a:solidFill>
                  <a:schemeClr val="tx1"/>
                </a:solidFill>
                <a:effectLst/>
                <a:latin typeface="+mn-lt"/>
                <a:ea typeface="+mn-ea"/>
                <a:cs typeface="+mn-cs"/>
                <a:hlinkClick r:id="rId4"/>
              </a:rPr>
              <a:t>12.12</a:t>
            </a:r>
            <a:r>
              <a:rPr lang="en-US" sz="1200" b="0" i="0" kern="1200">
                <a:solidFill>
                  <a:schemeClr val="tx1"/>
                </a:solidFill>
                <a:effectLst/>
                <a:latin typeface="+mn-lt"/>
                <a:ea typeface="+mn-ea"/>
                <a:cs typeface="+mn-cs"/>
              </a:rPr>
              <a:t> uses this approach to show the ten countries with the largest difference in CO</a:t>
            </a:r>
            <a:r>
              <a:rPr lang="en-US" sz="1200" b="0" i="0" kern="1200" baseline="-25000">
                <a:solidFill>
                  <a:schemeClr val="tx1"/>
                </a:solidFill>
                <a:effectLst/>
                <a:latin typeface="+mn-lt"/>
                <a:ea typeface="+mn-ea"/>
                <a:cs typeface="+mn-cs"/>
              </a:rPr>
              <a:t>2</a:t>
            </a:r>
            <a:r>
              <a:rPr lang="en-US" sz="1200" b="0" i="0" kern="1200">
                <a:solidFill>
                  <a:schemeClr val="tx1"/>
                </a:solidFill>
                <a:effectLst/>
                <a:latin typeface="+mn-lt"/>
                <a:ea typeface="+mn-ea"/>
                <a:cs typeface="+mn-cs"/>
              </a:rPr>
              <a:t> emissions per person from 2000 to 2010.</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79</a:t>
            </a:fld>
            <a:endParaRPr lang="en-US"/>
          </a:p>
        </p:txBody>
      </p:sp>
    </p:spTree>
    <p:extLst>
      <p:ext uri="{BB962C8B-B14F-4D97-AF65-F5344CB8AC3E}">
        <p14:creationId xmlns:p14="http://schemas.microsoft.com/office/powerpoint/2010/main" val="318215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often have multiple time courses that we want to show at once. In this case, we have to be more careful in how we plot the data, because the figure can become confusing or difficult to read. For example, if we want to show the monthly submissions to multiple preprint servers, a scatter plot is not a good idea, because the individual time courses run into each other (Figure </a:t>
            </a:r>
            <a:r>
              <a:rPr lang="en-US" sz="1200" b="0" i="0" u="none" strike="noStrike" kern="1200" dirty="0">
                <a:solidFill>
                  <a:schemeClr val="tx1"/>
                </a:solidFill>
                <a:effectLst/>
                <a:latin typeface="+mn-lt"/>
                <a:ea typeface="+mn-ea"/>
                <a:cs typeface="+mn-cs"/>
                <a:hlinkClick r:id="rId3"/>
              </a:rPr>
              <a:t>13.5</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13</a:t>
            </a:fld>
            <a:endParaRPr lang="en-US"/>
          </a:p>
        </p:txBody>
      </p:sp>
    </p:spTree>
    <p:extLst>
      <p:ext uri="{BB962C8B-B14F-4D97-AF65-F5344CB8AC3E}">
        <p14:creationId xmlns:p14="http://schemas.microsoft.com/office/powerpoint/2010/main" val="2108397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use a </a:t>
            </a:r>
            <a:r>
              <a:rPr lang="en-US" sz="1200" b="0" i="0" u="none" strike="noStrike" kern="1200" baseline="0" dirty="0" err="1">
                <a:solidFill>
                  <a:schemeClr val="tx1"/>
                </a:solidFill>
                <a:latin typeface="+mn-lt"/>
                <a:ea typeface="+mn-ea"/>
                <a:cs typeface="+mn-cs"/>
              </a:rPr>
              <a:t>slopegraph</a:t>
            </a:r>
            <a:r>
              <a:rPr lang="en-US" sz="1200" b="0" i="0" u="none" strike="noStrike" kern="1200" baseline="0" dirty="0">
                <a:solidFill>
                  <a:schemeClr val="tx1"/>
                </a:solidFill>
                <a:latin typeface="+mn-lt"/>
                <a:ea typeface="+mn-ea"/>
                <a:cs typeface="+mn-cs"/>
              </a:rPr>
              <a:t> to plot the effects of condition on UAV operator performance for each participant. The following four measures showed</a:t>
            </a:r>
          </a:p>
          <a:p>
            <a:r>
              <a:rPr lang="en-US" sz="1200" b="0" i="0" u="none" strike="noStrike" kern="1200" baseline="0" dirty="0">
                <a:solidFill>
                  <a:schemeClr val="tx1"/>
                </a:solidFill>
                <a:latin typeface="+mn-lt"/>
                <a:ea typeface="+mn-ea"/>
                <a:cs typeface="+mn-cs"/>
              </a:rPr>
              <a:t>significantly (p &lt; 0:05) better performance in the adaptive condition interface (upward sloping lines), and at least ten of the 12 subjects performed</a:t>
            </a:r>
          </a:p>
          <a:p>
            <a:r>
              <a:rPr lang="en-US" sz="1200" b="0" i="0" u="none" strike="noStrike" kern="1200" baseline="0" dirty="0">
                <a:solidFill>
                  <a:schemeClr val="tx1"/>
                </a:solidFill>
                <a:latin typeface="+mn-lt"/>
                <a:ea typeface="+mn-ea"/>
                <a:cs typeface="+mn-cs"/>
              </a:rPr>
              <a:t>better in the adaptive condition in each of these measures.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80</a:t>
            </a:fld>
            <a:endParaRPr lang="en-US"/>
          </a:p>
        </p:txBody>
      </p:sp>
    </p:spTree>
    <p:extLst>
      <p:ext uri="{BB962C8B-B14F-4D97-AF65-F5344CB8AC3E}">
        <p14:creationId xmlns:p14="http://schemas.microsoft.com/office/powerpoint/2010/main" val="1420967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Parallel Sets visualize the association for categorical data that shows data frequencies instead of the individual data points. The method is based on the axis layout of parallel coordinates, with boxes representing the categories and parallelograms between the axes showing the relations between categories.</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81</a:t>
            </a:fld>
            <a:endParaRPr lang="en-US"/>
          </a:p>
        </p:txBody>
      </p:sp>
    </p:spTree>
    <p:extLst>
      <p:ext uri="{BB962C8B-B14F-4D97-AF65-F5344CB8AC3E}">
        <p14:creationId xmlns:p14="http://schemas.microsoft.com/office/powerpoint/2010/main" val="4231304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Alluvial diagrams are a type of flow diagram originally developed to represent changes in network structure over time. In allusion to both their visual appearance and their emphasis on flow, alluvial diagrams are named after alluvial fans that are naturally formed by the soil deposited from streaming water.</a:t>
            </a:r>
          </a:p>
          <a:p>
            <a:r>
              <a:rPr lang="en-US" sz="1200" b="0" i="0" kern="1200" dirty="0">
                <a:solidFill>
                  <a:schemeClr val="tx1"/>
                </a:solidFill>
                <a:effectLst/>
                <a:latin typeface="+mn-lt"/>
                <a:ea typeface="+mn-ea"/>
                <a:cs typeface="+mn-cs"/>
              </a:rPr>
              <a:t>Variables are assigned to vertical axes that are parallel. Values are represented with blocks on each axis. The height of a block represents the size of the cluster and the height of a stream field represents the size of the components contained in both blocks connected by the stream </a:t>
            </a:r>
            <a:r>
              <a:rPr lang="en-US" sz="1200" b="0" i="0" kern="1200">
                <a:solidFill>
                  <a:schemeClr val="tx1"/>
                </a:solidFill>
                <a:effectLst/>
                <a:latin typeface="+mn-lt"/>
                <a:ea typeface="+mn-ea"/>
                <a:cs typeface="+mn-cs"/>
              </a:rPr>
              <a:t>field.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AF0735-F145-4B9C-9BE5-23AA3F3DE317}" type="slidenum">
              <a:rPr lang="en-US" smtClean="0"/>
              <a:t>83</a:t>
            </a:fld>
            <a:endParaRPr lang="en-US"/>
          </a:p>
        </p:txBody>
      </p:sp>
    </p:spTree>
    <p:extLst>
      <p:ext uri="{BB962C8B-B14F-4D97-AF65-F5344CB8AC3E}">
        <p14:creationId xmlns:p14="http://schemas.microsoft.com/office/powerpoint/2010/main" val="4363212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Alluvial diagrams are a type of flow diagram originally developed to represent changes in network structure over time. In allusion to both their visual appearance and their emphasis on flow, alluvial diagrams are named after alluvial fans that are naturally formed by the soil deposited from streaming water.</a:t>
            </a:r>
          </a:p>
          <a:p>
            <a:r>
              <a:rPr lang="en-US" sz="1200" b="0" i="0" kern="1200">
                <a:solidFill>
                  <a:schemeClr val="tx1"/>
                </a:solidFill>
                <a:effectLst/>
                <a:latin typeface="+mn-lt"/>
                <a:ea typeface="+mn-ea"/>
                <a:cs typeface="+mn-cs"/>
              </a:rPr>
              <a:t>Variables are assigned to vertical axes that are parallel. Values are represented with blocks on each axis. The height of a block represents the size of the cluster and the height of a stream field represents the size of the components contained in both blocks connected by the stream field.</a:t>
            </a:r>
          </a:p>
          <a:p>
            <a:r>
              <a:rPr lang="en-US" sz="1200" b="0" i="0" kern="1200">
                <a:solidFill>
                  <a:schemeClr val="tx1"/>
                </a:solidFill>
                <a:effectLst/>
                <a:latin typeface="+mn-lt"/>
                <a:ea typeface="+mn-ea"/>
                <a:cs typeface="+mn-cs"/>
              </a:rPr>
              <a:t>Alluvial diagram is a variant of the </a:t>
            </a:r>
            <a:r>
              <a:rPr lang="en-US" sz="1200" b="0" i="0" u="none" strike="noStrike" kern="1200">
                <a:solidFill>
                  <a:schemeClr val="tx1"/>
                </a:solidFill>
                <a:effectLst/>
                <a:latin typeface="+mn-lt"/>
                <a:ea typeface="+mn-ea"/>
                <a:cs typeface="+mn-cs"/>
                <a:hlinkClick r:id="rId3"/>
              </a:rPr>
              <a:t>Parallel Sets</a:t>
            </a:r>
            <a:r>
              <a:rPr lang="en-US" sz="1200" b="0" i="0" kern="1200">
                <a:solidFill>
                  <a:schemeClr val="tx1"/>
                </a:solidFill>
                <a:effectLst/>
                <a:latin typeface="+mn-lt"/>
                <a:ea typeface="+mn-ea"/>
                <a:cs typeface="+mn-cs"/>
              </a:rPr>
              <a:t> but for categorical variables and often to display trends over time and phases.</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84</a:t>
            </a:fld>
            <a:endParaRPr lang="en-US"/>
          </a:p>
        </p:txBody>
      </p:sp>
    </p:spTree>
    <p:extLst>
      <p:ext uri="{BB962C8B-B14F-4D97-AF65-F5344CB8AC3E}">
        <p14:creationId xmlns:p14="http://schemas.microsoft.com/office/powerpoint/2010/main" val="302593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often have multiple time courses that we want to show at once. In this case, we have to be more careful in how we plot the data, because the figure can become confusing or difficult to read. For example, if we want to show the monthly submissions to multiple preprint servers, a scatter plot is not a good idea, because the individual time courses run into each other (Figure </a:t>
            </a:r>
            <a:r>
              <a:rPr lang="en-US" sz="1200" b="0" i="0" u="none" strike="noStrike" kern="1200" dirty="0">
                <a:solidFill>
                  <a:schemeClr val="tx1"/>
                </a:solidFill>
                <a:effectLst/>
                <a:latin typeface="+mn-lt"/>
                <a:ea typeface="+mn-ea"/>
                <a:cs typeface="+mn-cs"/>
                <a:hlinkClick r:id="rId3"/>
              </a:rPr>
              <a:t>13.5</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14</a:t>
            </a:fld>
            <a:endParaRPr lang="en-US"/>
          </a:p>
        </p:txBody>
      </p:sp>
    </p:spTree>
    <p:extLst>
      <p:ext uri="{BB962C8B-B14F-4D97-AF65-F5344CB8AC3E}">
        <p14:creationId xmlns:p14="http://schemas.microsoft.com/office/powerpoint/2010/main" val="705648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often have multiple time courses that we want to show at once. In this case, we have to be more careful in how we plot the data, because the figure can become confusing or difficult to read. For example, if we want to show the monthly submissions to multiple preprint servers, a scatter plot is not a good idea, because the individual time courses run into each other (Figure </a:t>
            </a:r>
            <a:r>
              <a:rPr lang="en-US" sz="1200" b="0" i="0" u="none" strike="noStrike" kern="1200" dirty="0">
                <a:solidFill>
                  <a:schemeClr val="tx1"/>
                </a:solidFill>
                <a:effectLst/>
                <a:latin typeface="+mn-lt"/>
                <a:ea typeface="+mn-ea"/>
                <a:cs typeface="+mn-cs"/>
                <a:hlinkClick r:id="rId3"/>
              </a:rPr>
              <a:t>13.5</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15</a:t>
            </a:fld>
            <a:endParaRPr lang="en-US"/>
          </a:p>
        </p:txBody>
      </p:sp>
    </p:spTree>
    <p:extLst>
      <p:ext uri="{BB962C8B-B14F-4D97-AF65-F5344CB8AC3E}">
        <p14:creationId xmlns:p14="http://schemas.microsoft.com/office/powerpoint/2010/main" val="3456205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It is very hard to follow a line to understand the evolution of a specific name’s popularity. Plus, even if you manage to follow a line, you then need to link it with the legend which is even harder. Let’s try to find a few workarounds to improve this graphic.</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16</a:t>
            </a:fld>
            <a:endParaRPr lang="en-US"/>
          </a:p>
        </p:txBody>
      </p:sp>
    </p:spTree>
    <p:extLst>
      <p:ext uri="{BB962C8B-B14F-4D97-AF65-F5344CB8AC3E}">
        <p14:creationId xmlns:p14="http://schemas.microsoft.com/office/powerpoint/2010/main" val="59722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hlinkClick r:id="rId3"/>
              </a:rPr>
              <a:t>Area charts</a:t>
            </a:r>
            <a:r>
              <a:rPr lang="en-US" sz="1200" b="0" i="0" kern="1200">
                <a:solidFill>
                  <a:schemeClr val="tx1"/>
                </a:solidFill>
                <a:effectLst/>
                <a:latin typeface="+mn-lt"/>
                <a:ea typeface="+mn-ea"/>
                <a:cs typeface="+mn-cs"/>
              </a:rPr>
              <a:t> can be used to give a more general overview of the dataset, especially when used in combination with small multiples. In the following chart, it is easy to get a glimpse of the evolution of any name:</a:t>
            </a:r>
          </a:p>
          <a:p>
            <a:r>
              <a:rPr lang="en-US" sz="1200" b="0" i="0" kern="1200">
                <a:solidFill>
                  <a:schemeClr val="tx1"/>
                </a:solidFill>
                <a:effectLst/>
                <a:latin typeface="+mn-lt"/>
                <a:ea typeface="+mn-ea"/>
                <a:cs typeface="+mn-cs"/>
              </a:rPr>
              <a:t>For instance, Linda was a really popular name for a really short period of time. On another hand, Ida has never been very popular, but was used a little during several decades.</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17</a:t>
            </a:fld>
            <a:endParaRPr lang="en-US"/>
          </a:p>
        </p:txBody>
      </p:sp>
    </p:spTree>
    <p:extLst>
      <p:ext uri="{BB962C8B-B14F-4D97-AF65-F5344CB8AC3E}">
        <p14:creationId xmlns:p14="http://schemas.microsoft.com/office/powerpoint/2010/main" val="356942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3B87-F246-4682-AB23-72F01639B6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CA3DB7-2C9D-4CF0-AA64-6F151FC8E7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5DBA-8F83-499C-B589-1F14184ECA73}"/>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5" name="Footer Placeholder 4">
            <a:extLst>
              <a:ext uri="{FF2B5EF4-FFF2-40B4-BE49-F238E27FC236}">
                <a16:creationId xmlns:a16="http://schemas.microsoft.com/office/drawing/2014/main" id="{67944699-479E-4222-B3FB-8F2902EC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45A9D-59FE-4C5F-9334-A0E4021BDA73}"/>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17006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0A26-AAA2-4310-83FF-5A65B1DC37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75D725-135A-40A5-AB62-B5D6B611C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FD37F-6550-4DA7-94C3-3F1EDE9A80CC}"/>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5" name="Footer Placeholder 4">
            <a:extLst>
              <a:ext uri="{FF2B5EF4-FFF2-40B4-BE49-F238E27FC236}">
                <a16:creationId xmlns:a16="http://schemas.microsoft.com/office/drawing/2014/main" id="{BA33A641-706B-4C11-9A59-06A7DB942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50231-F3B8-4798-930E-826B89540A66}"/>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377850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8A48A-380A-417A-80A7-64762D38CE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A28EB8-1348-499B-BC20-A61F08662C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5D174-F722-48C4-9E4E-E316B7B784DB}"/>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5" name="Footer Placeholder 4">
            <a:extLst>
              <a:ext uri="{FF2B5EF4-FFF2-40B4-BE49-F238E27FC236}">
                <a16:creationId xmlns:a16="http://schemas.microsoft.com/office/drawing/2014/main" id="{8EBF57A7-3FE7-4949-8B78-6320E5809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D8FF1-9220-4B7A-9124-A2E97AEDE298}"/>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09275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DD7-62BB-46B8-AD85-ECE9FF5EB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962EF-70D4-4061-90D8-620AB7D390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C4197-720C-4D3E-B0F4-0DDB343C08EA}"/>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5" name="Footer Placeholder 4">
            <a:extLst>
              <a:ext uri="{FF2B5EF4-FFF2-40B4-BE49-F238E27FC236}">
                <a16:creationId xmlns:a16="http://schemas.microsoft.com/office/drawing/2014/main" id="{8130AFDD-6C99-4A10-AB9C-83164A7B6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ACEF1-D80E-45B3-91BC-1F875D3326C9}"/>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9690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C6A5-F7DD-4002-BD24-D88DEEB1C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BA2CF-7BC2-419B-8A83-1E1149A58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97A52-EF27-4B44-8A3C-92FC30B741E6}"/>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5" name="Footer Placeholder 4">
            <a:extLst>
              <a:ext uri="{FF2B5EF4-FFF2-40B4-BE49-F238E27FC236}">
                <a16:creationId xmlns:a16="http://schemas.microsoft.com/office/drawing/2014/main" id="{0D103F3E-6301-40EC-A9F8-87E759544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3F012-0AF0-408C-A42E-83E3DA244F56}"/>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386416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2A1D-BABB-45FC-B903-D1B447414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BAB6-651F-4F3A-80FC-9DEAA88F6B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BA03FD-4E2F-47B1-BC8D-B8AE8E0A11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9B251-F332-48A0-8B24-27A9D45A04A2}"/>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6" name="Footer Placeholder 5">
            <a:extLst>
              <a:ext uri="{FF2B5EF4-FFF2-40B4-BE49-F238E27FC236}">
                <a16:creationId xmlns:a16="http://schemas.microsoft.com/office/drawing/2014/main" id="{73002162-98B4-4B18-A399-659934F7AA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72637-6060-4504-84FE-AB685E69A3DA}"/>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226877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37CC-9223-4779-81CE-BA9C9A0FAF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1228D-B18E-4216-83ED-D35D3B638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89B00-8033-460C-8A01-782B1CED17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D1558A-2AB7-420E-B149-BD748821B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57818-B2C5-4FD3-B7E8-43D72E5CAE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80B0C-7E78-4FCC-8B3F-C34233A0E71E}"/>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8" name="Footer Placeholder 7">
            <a:extLst>
              <a:ext uri="{FF2B5EF4-FFF2-40B4-BE49-F238E27FC236}">
                <a16:creationId xmlns:a16="http://schemas.microsoft.com/office/drawing/2014/main" id="{FBC4C073-6A56-4754-84C7-2019406660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2002A-6839-43DE-A049-039443DF8887}"/>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99184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9B66-BAA7-4AEB-B2EB-FB4D69B8FE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97CDF-4EE0-4EA5-8B21-034564A53665}"/>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4" name="Footer Placeholder 3">
            <a:extLst>
              <a:ext uri="{FF2B5EF4-FFF2-40B4-BE49-F238E27FC236}">
                <a16:creationId xmlns:a16="http://schemas.microsoft.com/office/drawing/2014/main" id="{47FDDDD5-4A90-49EE-8BF7-57C51CF0D1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04F74-F215-44A7-BE54-06388DA73CAD}"/>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18017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987FE-1E18-43D1-A938-878B804CDBED}"/>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3" name="Footer Placeholder 2">
            <a:extLst>
              <a:ext uri="{FF2B5EF4-FFF2-40B4-BE49-F238E27FC236}">
                <a16:creationId xmlns:a16="http://schemas.microsoft.com/office/drawing/2014/main" id="{8E42CB98-80B9-46E8-9A72-5CE2D1DB55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90F676-72AD-4F0A-800D-3397275C9123}"/>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36960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D763-141A-40AB-BE74-39DC1BAB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BB2BD1-93E6-462D-8827-B5BCD7A31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46802B-7BF3-489A-A0E3-D2C42F86F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6259B-1E90-48FB-B5A9-1206E9A98EF1}"/>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6" name="Footer Placeholder 5">
            <a:extLst>
              <a:ext uri="{FF2B5EF4-FFF2-40B4-BE49-F238E27FC236}">
                <a16:creationId xmlns:a16="http://schemas.microsoft.com/office/drawing/2014/main" id="{54E242AA-4F25-4915-B10C-8023C60ED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1E9A9-AC05-445C-819C-4C7B5BD4DBD9}"/>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54935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495C-8E79-459E-9A62-E6A01B647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A0834-D36B-4F50-8197-9161850A6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82C571-C6D5-44ED-9A85-B1AC5192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E0DA5-EA07-462E-8A8F-677491A9050B}"/>
              </a:ext>
            </a:extLst>
          </p:cNvPr>
          <p:cNvSpPr>
            <a:spLocks noGrp="1"/>
          </p:cNvSpPr>
          <p:nvPr>
            <p:ph type="dt" sz="half" idx="10"/>
          </p:nvPr>
        </p:nvSpPr>
        <p:spPr/>
        <p:txBody>
          <a:bodyPr/>
          <a:lstStyle/>
          <a:p>
            <a:fld id="{C29F322D-A0BD-4664-85B7-FD3BF80B832F}" type="datetimeFigureOut">
              <a:rPr lang="en-US" smtClean="0"/>
              <a:t>1/18/26</a:t>
            </a:fld>
            <a:endParaRPr lang="en-US"/>
          </a:p>
        </p:txBody>
      </p:sp>
      <p:sp>
        <p:nvSpPr>
          <p:cNvPr id="6" name="Footer Placeholder 5">
            <a:extLst>
              <a:ext uri="{FF2B5EF4-FFF2-40B4-BE49-F238E27FC236}">
                <a16:creationId xmlns:a16="http://schemas.microsoft.com/office/drawing/2014/main" id="{181803E4-EC11-4989-A568-78AB0F08A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601E0-E305-4A1E-8B60-6F0E1634BF1A}"/>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57520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22EBC3-8EDC-4310-983E-0E1DDC176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C9758-E413-47EF-B283-DB1F013E0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99B61-BF66-412B-9963-BFE2ABC6C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F322D-A0BD-4664-85B7-FD3BF80B832F}" type="datetimeFigureOut">
              <a:rPr lang="en-US" smtClean="0"/>
              <a:t>1/18/26</a:t>
            </a:fld>
            <a:endParaRPr lang="en-US"/>
          </a:p>
        </p:txBody>
      </p:sp>
      <p:sp>
        <p:nvSpPr>
          <p:cNvPr id="5" name="Footer Placeholder 4">
            <a:extLst>
              <a:ext uri="{FF2B5EF4-FFF2-40B4-BE49-F238E27FC236}">
                <a16:creationId xmlns:a16="http://schemas.microsoft.com/office/drawing/2014/main" id="{2E874BFE-EB10-4808-B7BC-4D5C9F749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E0D6F1-CBE1-4144-9BB4-CA5EA6375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0DF54-6652-4B80-944A-AFF5CCC78678}" type="slidenum">
              <a:rPr lang="en-US" smtClean="0"/>
              <a:t>‹#›</a:t>
            </a:fld>
            <a:endParaRPr lang="en-US"/>
          </a:p>
        </p:txBody>
      </p:sp>
    </p:spTree>
    <p:extLst>
      <p:ext uri="{BB962C8B-B14F-4D97-AF65-F5344CB8AC3E}">
        <p14:creationId xmlns:p14="http://schemas.microsoft.com/office/powerpoint/2010/main" val="4202498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ncbi.nlm.nih.gov/pubmed/23997866"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ncbi.nlm.nih.gov/pubmed/2399786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BEB9-5EC6-466B-84E7-DF959140956B}"/>
              </a:ext>
            </a:extLst>
          </p:cNvPr>
          <p:cNvSpPr>
            <a:spLocks noGrp="1"/>
          </p:cNvSpPr>
          <p:nvPr>
            <p:ph type="ctrTitle"/>
          </p:nvPr>
        </p:nvSpPr>
        <p:spPr/>
        <p:txBody>
          <a:bodyPr/>
          <a:lstStyle/>
          <a:p>
            <a:r>
              <a:rPr lang="en-US" dirty="0"/>
              <a:t>Visualizing associations</a:t>
            </a:r>
          </a:p>
        </p:txBody>
      </p:sp>
      <p:sp>
        <p:nvSpPr>
          <p:cNvPr id="3" name="Subtitle 2">
            <a:extLst>
              <a:ext uri="{FF2B5EF4-FFF2-40B4-BE49-F238E27FC236}">
                <a16:creationId xmlns:a16="http://schemas.microsoft.com/office/drawing/2014/main" id="{664516A3-79EC-4194-ABE6-15B9469748C2}"/>
              </a:ext>
            </a:extLst>
          </p:cNvPr>
          <p:cNvSpPr>
            <a:spLocks noGrp="1"/>
          </p:cNvSpPr>
          <p:nvPr>
            <p:ph type="subTitle" idx="1"/>
          </p:nvPr>
        </p:nvSpPr>
        <p:spPr/>
        <p:txBody>
          <a:bodyPr>
            <a:normAutofit fontScale="92500" lnSpcReduction="10000"/>
          </a:bodyPr>
          <a:lstStyle/>
          <a:p>
            <a:r>
              <a:rPr lang="en-US" dirty="0"/>
              <a:t>HUGEN 2073</a:t>
            </a:r>
          </a:p>
          <a:p>
            <a:r>
              <a:rPr lang="en-US" b="1" dirty="0"/>
              <a:t>Genomic Data Visualization and Integration</a:t>
            </a:r>
          </a:p>
          <a:p>
            <a:endParaRPr lang="en-US" dirty="0"/>
          </a:p>
          <a:p>
            <a:r>
              <a:rPr lang="en-US" dirty="0"/>
              <a:t>Slides borrowed/adapted from H.J. Park with permission</a:t>
            </a:r>
          </a:p>
        </p:txBody>
      </p:sp>
    </p:spTree>
    <p:extLst>
      <p:ext uri="{BB962C8B-B14F-4D97-AF65-F5344CB8AC3E}">
        <p14:creationId xmlns:p14="http://schemas.microsoft.com/office/powerpoint/2010/main" val="77477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47F55E-C3B8-4290-BEDE-419843A5D55B}"/>
              </a:ext>
            </a:extLst>
          </p:cNvPr>
          <p:cNvPicPr>
            <a:picLocks noChangeAspect="1"/>
          </p:cNvPicPr>
          <p:nvPr/>
        </p:nvPicPr>
        <p:blipFill>
          <a:blip r:embed="rId3"/>
          <a:stretch>
            <a:fillRect/>
          </a:stretch>
        </p:blipFill>
        <p:spPr>
          <a:xfrm>
            <a:off x="5276442" y="1869516"/>
            <a:ext cx="6877444" cy="4328627"/>
          </a:xfrm>
          <a:prstGeom prst="rect">
            <a:avLst/>
          </a:prstGeom>
        </p:spPr>
      </p:pic>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838200" y="0"/>
            <a:ext cx="10515600" cy="1325563"/>
          </a:xfrm>
        </p:spPr>
        <p:txBody>
          <a:bodyPr/>
          <a:lstStyle/>
          <a:p>
            <a:r>
              <a:rPr lang="en-US" dirty="0"/>
              <a:t>Line graphs are often better</a:t>
            </a:r>
          </a:p>
        </p:txBody>
      </p:sp>
      <p:sp>
        <p:nvSpPr>
          <p:cNvPr id="8" name="Rectangle 7">
            <a:extLst>
              <a:ext uri="{FF2B5EF4-FFF2-40B4-BE49-F238E27FC236}">
                <a16:creationId xmlns:a16="http://schemas.microsoft.com/office/drawing/2014/main" id="{53641840-878B-42AA-A4B3-93A1192CE670}"/>
              </a:ext>
            </a:extLst>
          </p:cNvPr>
          <p:cNvSpPr/>
          <p:nvPr/>
        </p:nvSpPr>
        <p:spPr>
          <a:xfrm>
            <a:off x="7486402" y="1581804"/>
            <a:ext cx="3023776" cy="461665"/>
          </a:xfrm>
          <a:prstGeom prst="rect">
            <a:avLst/>
          </a:prstGeom>
        </p:spPr>
        <p:txBody>
          <a:bodyPr wrap="none">
            <a:spAutoFit/>
          </a:bodyPr>
          <a:lstStyle/>
          <a:p>
            <a:r>
              <a:rPr lang="en-US" sz="2400" dirty="0"/>
              <a:t>Submissions to </a:t>
            </a:r>
            <a:r>
              <a:rPr lang="en-US" sz="2400" dirty="0" err="1"/>
              <a:t>bioRxiv</a:t>
            </a:r>
            <a:endParaRPr lang="en-US" sz="2400" dirty="0"/>
          </a:p>
        </p:txBody>
      </p:sp>
      <p:sp>
        <p:nvSpPr>
          <p:cNvPr id="7" name="Rectangle 6">
            <a:extLst>
              <a:ext uri="{FF2B5EF4-FFF2-40B4-BE49-F238E27FC236}">
                <a16:creationId xmlns:a16="http://schemas.microsoft.com/office/drawing/2014/main" id="{2008E2AB-597E-46AA-B310-98843518DFED}"/>
              </a:ext>
            </a:extLst>
          </p:cNvPr>
          <p:cNvSpPr/>
          <p:nvPr/>
        </p:nvSpPr>
        <p:spPr>
          <a:xfrm>
            <a:off x="280039" y="1869516"/>
            <a:ext cx="5310572" cy="3416320"/>
          </a:xfrm>
          <a:prstGeom prst="rect">
            <a:avLst/>
          </a:prstGeom>
        </p:spPr>
        <p:txBody>
          <a:bodyPr wrap="square">
            <a:spAutoFit/>
          </a:bodyPr>
          <a:lstStyle/>
          <a:p>
            <a:r>
              <a:rPr lang="en-US" sz="2400" dirty="0"/>
              <a:t>Like scatterplot: </a:t>
            </a:r>
          </a:p>
          <a:p>
            <a:pPr marL="457200" indent="-457200">
              <a:buFont typeface="Arial" panose="020B0604020202020204" pitchFamily="34" charset="0"/>
              <a:buChar char="•"/>
            </a:pPr>
            <a:r>
              <a:rPr lang="en-US" sz="2400" dirty="0"/>
              <a:t>Data plotted against x-/y-axis</a:t>
            </a:r>
          </a:p>
          <a:p>
            <a:endParaRPr lang="en-US" sz="2400" dirty="0"/>
          </a:p>
          <a:p>
            <a:r>
              <a:rPr lang="en-US" sz="2400" dirty="0"/>
              <a:t>Unlike scatterplot: Dots </a:t>
            </a:r>
          </a:p>
          <a:p>
            <a:pPr marL="457200" indent="-457200">
              <a:buFont typeface="Arial" panose="020B0604020202020204" pitchFamily="34" charset="0"/>
              <a:buChar char="•"/>
            </a:pPr>
            <a:r>
              <a:rPr lang="en-US" sz="2400" dirty="0"/>
              <a:t>Have exactly one left and right neighbor</a:t>
            </a:r>
          </a:p>
          <a:p>
            <a:pPr marL="457200" indent="-457200">
              <a:buFont typeface="Arial" panose="020B0604020202020204" pitchFamily="34" charset="0"/>
              <a:buChar char="•"/>
            </a:pPr>
            <a:r>
              <a:rPr lang="en-US" sz="2400" dirty="0"/>
              <a:t>E.g., time points or in a controlled experiment where a treatment is set to different values</a:t>
            </a:r>
          </a:p>
        </p:txBody>
      </p:sp>
      <p:sp>
        <p:nvSpPr>
          <p:cNvPr id="10" name="Rectangle 9">
            <a:extLst>
              <a:ext uri="{FF2B5EF4-FFF2-40B4-BE49-F238E27FC236}">
                <a16:creationId xmlns:a16="http://schemas.microsoft.com/office/drawing/2014/main" id="{C65F6DBD-3EF9-48A0-9954-07EB81C9AB01}"/>
              </a:ext>
            </a:extLst>
          </p:cNvPr>
          <p:cNvSpPr/>
          <p:nvPr/>
        </p:nvSpPr>
        <p:spPr>
          <a:xfrm>
            <a:off x="7880751" y="6178078"/>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317626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BBE6C2-E930-4013-AE72-8D66287C4933}"/>
              </a:ext>
            </a:extLst>
          </p:cNvPr>
          <p:cNvPicPr>
            <a:picLocks noChangeAspect="1"/>
          </p:cNvPicPr>
          <p:nvPr/>
        </p:nvPicPr>
        <p:blipFill>
          <a:blip r:embed="rId3"/>
          <a:stretch>
            <a:fillRect/>
          </a:stretch>
        </p:blipFill>
        <p:spPr>
          <a:xfrm>
            <a:off x="4932618" y="1857269"/>
            <a:ext cx="7233823" cy="4486381"/>
          </a:xfrm>
          <a:prstGeom prst="rect">
            <a:avLst/>
          </a:prstGeom>
        </p:spPr>
      </p:pic>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0" y="0"/>
            <a:ext cx="11353800" cy="1325563"/>
          </a:xfrm>
        </p:spPr>
        <p:txBody>
          <a:bodyPr/>
          <a:lstStyle/>
          <a:p>
            <a:r>
              <a:rPr lang="en-US" dirty="0"/>
              <a:t>A line graph without datapoints?</a:t>
            </a:r>
          </a:p>
        </p:txBody>
      </p:sp>
      <p:sp>
        <p:nvSpPr>
          <p:cNvPr id="8" name="Rectangle 7">
            <a:extLst>
              <a:ext uri="{FF2B5EF4-FFF2-40B4-BE49-F238E27FC236}">
                <a16:creationId xmlns:a16="http://schemas.microsoft.com/office/drawing/2014/main" id="{53641840-878B-42AA-A4B3-93A1192CE670}"/>
              </a:ext>
            </a:extLst>
          </p:cNvPr>
          <p:cNvSpPr/>
          <p:nvPr/>
        </p:nvSpPr>
        <p:spPr>
          <a:xfrm>
            <a:off x="6921079" y="1595659"/>
            <a:ext cx="3023776" cy="461665"/>
          </a:xfrm>
          <a:prstGeom prst="rect">
            <a:avLst/>
          </a:prstGeom>
        </p:spPr>
        <p:txBody>
          <a:bodyPr wrap="none">
            <a:spAutoFit/>
          </a:bodyPr>
          <a:lstStyle/>
          <a:p>
            <a:r>
              <a:rPr lang="en-US" sz="2400" dirty="0"/>
              <a:t>Submissions to </a:t>
            </a:r>
            <a:r>
              <a:rPr lang="en-US" sz="2400" dirty="0" err="1"/>
              <a:t>bioRxiv</a:t>
            </a:r>
            <a:endParaRPr lang="en-US" sz="2400" dirty="0"/>
          </a:p>
        </p:txBody>
      </p:sp>
      <p:sp>
        <p:nvSpPr>
          <p:cNvPr id="7" name="Rectangle 6">
            <a:extLst>
              <a:ext uri="{FF2B5EF4-FFF2-40B4-BE49-F238E27FC236}">
                <a16:creationId xmlns:a16="http://schemas.microsoft.com/office/drawing/2014/main" id="{2008E2AB-597E-46AA-B310-98843518DFED}"/>
              </a:ext>
            </a:extLst>
          </p:cNvPr>
          <p:cNvSpPr/>
          <p:nvPr/>
        </p:nvSpPr>
        <p:spPr>
          <a:xfrm>
            <a:off x="279291" y="2180810"/>
            <a:ext cx="4861047" cy="2308324"/>
          </a:xfrm>
          <a:prstGeom prst="rect">
            <a:avLst/>
          </a:prstGeom>
        </p:spPr>
        <p:txBody>
          <a:bodyPr wrap="square">
            <a:spAutoFit/>
          </a:bodyPr>
          <a:lstStyle/>
          <a:p>
            <a:pPr marL="457200" indent="-457200">
              <a:buFont typeface="Arial" panose="020B0604020202020204" pitchFamily="34" charset="0"/>
              <a:buChar char="•"/>
            </a:pPr>
            <a:r>
              <a:rPr lang="en-US" sz="2400" dirty="0"/>
              <a:t>Pros: less busy</a:t>
            </a:r>
          </a:p>
          <a:p>
            <a:pPr marL="457200" indent="-457200">
              <a:buFont typeface="Arial" panose="020B0604020202020204" pitchFamily="34" charset="0"/>
              <a:buChar char="•"/>
            </a:pPr>
            <a:r>
              <a:rPr lang="en-US" sz="2400" dirty="0"/>
              <a:t>Cons: lack of actual data points</a:t>
            </a:r>
          </a:p>
          <a:p>
            <a:pPr marL="457200" indent="-457200">
              <a:buFont typeface="Arial" panose="020B0604020202020204" pitchFamily="34" charset="0"/>
              <a:buChar char="•"/>
            </a:pPr>
            <a:endParaRPr lang="en-US" sz="2400" dirty="0"/>
          </a:p>
          <a:p>
            <a:r>
              <a:rPr lang="en-US" sz="2400" dirty="0"/>
              <a:t>      OK to use if </a:t>
            </a:r>
          </a:p>
          <a:p>
            <a:pPr marL="457200" indent="-457200">
              <a:buFont typeface="Arial" panose="020B0604020202020204" pitchFamily="34" charset="0"/>
              <a:buChar char="•"/>
            </a:pPr>
            <a:r>
              <a:rPr lang="en-US" sz="2400" dirty="0"/>
              <a:t>Data points are dense</a:t>
            </a:r>
          </a:p>
          <a:p>
            <a:pPr marL="457200" indent="-457200">
              <a:buFont typeface="Arial" panose="020B0604020202020204" pitchFamily="34" charset="0"/>
              <a:buChar char="•"/>
            </a:pPr>
            <a:r>
              <a:rPr lang="en-US" sz="2400" dirty="0"/>
              <a:t>You want to emphasize trend</a:t>
            </a:r>
          </a:p>
        </p:txBody>
      </p:sp>
      <p:sp>
        <p:nvSpPr>
          <p:cNvPr id="10" name="Rectangle 9">
            <a:extLst>
              <a:ext uri="{FF2B5EF4-FFF2-40B4-BE49-F238E27FC236}">
                <a16:creationId xmlns:a16="http://schemas.microsoft.com/office/drawing/2014/main" id="{C65F6DBD-3EF9-48A0-9954-07EB81C9AB01}"/>
              </a:ext>
            </a:extLst>
          </p:cNvPr>
          <p:cNvSpPr/>
          <p:nvPr/>
        </p:nvSpPr>
        <p:spPr>
          <a:xfrm>
            <a:off x="7908334" y="6297483"/>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4" name="Arrow: Right 3">
            <a:extLst>
              <a:ext uri="{FF2B5EF4-FFF2-40B4-BE49-F238E27FC236}">
                <a16:creationId xmlns:a16="http://schemas.microsoft.com/office/drawing/2014/main" id="{B4DF6517-9E28-446C-9537-3E17AC3C8F07}"/>
              </a:ext>
            </a:extLst>
          </p:cNvPr>
          <p:cNvSpPr/>
          <p:nvPr/>
        </p:nvSpPr>
        <p:spPr>
          <a:xfrm>
            <a:off x="368952" y="3334972"/>
            <a:ext cx="323733" cy="347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66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8256-390B-4237-BD4F-148108337A69}"/>
              </a:ext>
            </a:extLst>
          </p:cNvPr>
          <p:cNvPicPr>
            <a:picLocks noChangeAspect="1"/>
          </p:cNvPicPr>
          <p:nvPr/>
        </p:nvPicPr>
        <p:blipFill>
          <a:blip r:embed="rId3"/>
          <a:stretch>
            <a:fillRect/>
          </a:stretch>
        </p:blipFill>
        <p:spPr>
          <a:xfrm>
            <a:off x="5127424" y="1817598"/>
            <a:ext cx="7048593" cy="4559390"/>
          </a:xfrm>
          <a:prstGeom prst="rect">
            <a:avLst/>
          </a:prstGeom>
        </p:spPr>
      </p:pic>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838200" y="0"/>
            <a:ext cx="10890956" cy="1325563"/>
          </a:xfrm>
        </p:spPr>
        <p:txBody>
          <a:bodyPr/>
          <a:lstStyle/>
          <a:p>
            <a:r>
              <a:rPr lang="en-US" dirty="0"/>
              <a:t>Shaded line graph to further highlight a trend?</a:t>
            </a:r>
          </a:p>
        </p:txBody>
      </p:sp>
      <p:sp>
        <p:nvSpPr>
          <p:cNvPr id="8" name="Rectangle 7">
            <a:extLst>
              <a:ext uri="{FF2B5EF4-FFF2-40B4-BE49-F238E27FC236}">
                <a16:creationId xmlns:a16="http://schemas.microsoft.com/office/drawing/2014/main" id="{53641840-878B-42AA-A4B3-93A1192CE670}"/>
              </a:ext>
            </a:extLst>
          </p:cNvPr>
          <p:cNvSpPr/>
          <p:nvPr/>
        </p:nvSpPr>
        <p:spPr>
          <a:xfrm>
            <a:off x="7206305" y="1555988"/>
            <a:ext cx="3023776" cy="461665"/>
          </a:xfrm>
          <a:prstGeom prst="rect">
            <a:avLst/>
          </a:prstGeom>
        </p:spPr>
        <p:txBody>
          <a:bodyPr wrap="none">
            <a:spAutoFit/>
          </a:bodyPr>
          <a:lstStyle/>
          <a:p>
            <a:r>
              <a:rPr lang="en-US" sz="2400" dirty="0"/>
              <a:t>Submissions to </a:t>
            </a:r>
            <a:r>
              <a:rPr lang="en-US" sz="2400" dirty="0" err="1"/>
              <a:t>bioRxiv</a:t>
            </a:r>
            <a:endParaRPr lang="en-US" sz="2400" dirty="0"/>
          </a:p>
        </p:txBody>
      </p:sp>
      <p:sp>
        <p:nvSpPr>
          <p:cNvPr id="7" name="Rectangle 6">
            <a:extLst>
              <a:ext uri="{FF2B5EF4-FFF2-40B4-BE49-F238E27FC236}">
                <a16:creationId xmlns:a16="http://schemas.microsoft.com/office/drawing/2014/main" id="{2008E2AB-597E-46AA-B310-98843518DFED}"/>
              </a:ext>
            </a:extLst>
          </p:cNvPr>
          <p:cNvSpPr/>
          <p:nvPr/>
        </p:nvSpPr>
        <p:spPr>
          <a:xfrm>
            <a:off x="269288" y="2421669"/>
            <a:ext cx="4858136" cy="1569660"/>
          </a:xfrm>
          <a:prstGeom prst="rect">
            <a:avLst/>
          </a:prstGeom>
        </p:spPr>
        <p:txBody>
          <a:bodyPr wrap="square">
            <a:spAutoFit/>
          </a:bodyPr>
          <a:lstStyle/>
          <a:p>
            <a:pPr marL="457200" indent="-457200">
              <a:buFont typeface="Arial" panose="020B0604020202020204" pitchFamily="34" charset="0"/>
              <a:buChar char="•"/>
            </a:pPr>
            <a:r>
              <a:rPr lang="en-US" sz="2400" dirty="0"/>
              <a:t>Shaded area perceived to be more “real” or physical?</a:t>
            </a:r>
          </a:p>
          <a:p>
            <a:pPr marL="457200" indent="-457200">
              <a:buFont typeface="Arial" panose="020B0604020202020204" pitchFamily="34" charset="0"/>
              <a:buChar char="•"/>
            </a:pPr>
            <a:r>
              <a:rPr lang="en-US" sz="2400" dirty="0"/>
              <a:t>To represent “physicality”, y-axis needs to start at 0</a:t>
            </a:r>
          </a:p>
        </p:txBody>
      </p:sp>
      <p:sp>
        <p:nvSpPr>
          <p:cNvPr id="10" name="Rectangle 9">
            <a:extLst>
              <a:ext uri="{FF2B5EF4-FFF2-40B4-BE49-F238E27FC236}">
                <a16:creationId xmlns:a16="http://schemas.microsoft.com/office/drawing/2014/main" id="{C65F6DBD-3EF9-48A0-9954-07EB81C9AB01}"/>
              </a:ext>
            </a:extLst>
          </p:cNvPr>
          <p:cNvSpPr/>
          <p:nvPr/>
        </p:nvSpPr>
        <p:spPr>
          <a:xfrm>
            <a:off x="6575894" y="637698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Tree>
    <p:extLst>
      <p:ext uri="{BB962C8B-B14F-4D97-AF65-F5344CB8AC3E}">
        <p14:creationId xmlns:p14="http://schemas.microsoft.com/office/powerpoint/2010/main" val="139661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E2C0C-AD9F-4D8B-81B8-1AFF8D3E704C}"/>
              </a:ext>
            </a:extLst>
          </p:cNvPr>
          <p:cNvPicPr>
            <a:picLocks noChangeAspect="1"/>
          </p:cNvPicPr>
          <p:nvPr/>
        </p:nvPicPr>
        <p:blipFill>
          <a:blip r:embed="rId3"/>
          <a:stretch>
            <a:fillRect/>
          </a:stretch>
        </p:blipFill>
        <p:spPr>
          <a:xfrm>
            <a:off x="4626430" y="2250992"/>
            <a:ext cx="6930586" cy="4260937"/>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lstStyle/>
          <a:p>
            <a:r>
              <a:rPr lang="en-US" dirty="0"/>
              <a:t>Scatterplot to show trend in multiple time-series?</a:t>
            </a:r>
          </a:p>
        </p:txBody>
      </p:sp>
      <p:sp>
        <p:nvSpPr>
          <p:cNvPr id="5" name="Rectangle 4">
            <a:extLst>
              <a:ext uri="{FF2B5EF4-FFF2-40B4-BE49-F238E27FC236}">
                <a16:creationId xmlns:a16="http://schemas.microsoft.com/office/drawing/2014/main" id="{AC4D3901-D4B0-451F-942A-83E017FB653E}"/>
              </a:ext>
            </a:extLst>
          </p:cNvPr>
          <p:cNvSpPr/>
          <p:nvPr/>
        </p:nvSpPr>
        <p:spPr>
          <a:xfrm>
            <a:off x="5762428" y="1361051"/>
            <a:ext cx="5458691" cy="830997"/>
          </a:xfrm>
          <a:prstGeom prst="rect">
            <a:avLst/>
          </a:prstGeom>
        </p:spPr>
        <p:txBody>
          <a:bodyPr wrap="square">
            <a:spAutoFit/>
          </a:bodyPr>
          <a:lstStyle/>
          <a:p>
            <a:r>
              <a:rPr lang="en-US" sz="2400" dirty="0"/>
              <a:t>Monthly submissions to three preprint servers covering biomedical research</a:t>
            </a:r>
          </a:p>
        </p:txBody>
      </p:sp>
      <p:sp>
        <p:nvSpPr>
          <p:cNvPr id="8" name="Rectangle 7">
            <a:extLst>
              <a:ext uri="{FF2B5EF4-FFF2-40B4-BE49-F238E27FC236}">
                <a16:creationId xmlns:a16="http://schemas.microsoft.com/office/drawing/2014/main" id="{63392BEA-B777-4D09-9F00-3342D2598C4D}"/>
              </a:ext>
            </a:extLst>
          </p:cNvPr>
          <p:cNvSpPr/>
          <p:nvPr/>
        </p:nvSpPr>
        <p:spPr>
          <a:xfrm>
            <a:off x="10832976" y="2033588"/>
            <a:ext cx="919162" cy="2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8B3CDC-3839-4EE7-B7E4-3C50A0AC39D9}"/>
              </a:ext>
            </a:extLst>
          </p:cNvPr>
          <p:cNvSpPr/>
          <p:nvPr/>
        </p:nvSpPr>
        <p:spPr>
          <a:xfrm>
            <a:off x="10690101" y="2109788"/>
            <a:ext cx="1062037" cy="2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5F6DBD-3EF9-48A0-9954-07EB81C9AB01}"/>
              </a:ext>
            </a:extLst>
          </p:cNvPr>
          <p:cNvSpPr/>
          <p:nvPr/>
        </p:nvSpPr>
        <p:spPr>
          <a:xfrm>
            <a:off x="7530090" y="6416984"/>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11" name="Rectangle 10">
            <a:extLst>
              <a:ext uri="{FF2B5EF4-FFF2-40B4-BE49-F238E27FC236}">
                <a16:creationId xmlns:a16="http://schemas.microsoft.com/office/drawing/2014/main" id="{2008E2AB-597E-46AA-B310-98843518DFED}"/>
              </a:ext>
            </a:extLst>
          </p:cNvPr>
          <p:cNvSpPr/>
          <p:nvPr/>
        </p:nvSpPr>
        <p:spPr>
          <a:xfrm>
            <a:off x="269288" y="2421669"/>
            <a:ext cx="4858136" cy="830997"/>
          </a:xfrm>
          <a:prstGeom prst="rect">
            <a:avLst/>
          </a:prstGeom>
        </p:spPr>
        <p:txBody>
          <a:bodyPr wrap="square">
            <a:spAutoFit/>
          </a:bodyPr>
          <a:lstStyle/>
          <a:p>
            <a:pPr marL="457200" indent="-457200">
              <a:buFont typeface="Arial" panose="020B0604020202020204" pitchFamily="34" charset="0"/>
              <a:buChar char="•"/>
            </a:pPr>
            <a:r>
              <a:rPr lang="en-US" sz="2400" dirty="0"/>
              <a:t>Showing </a:t>
            </a:r>
            <a:r>
              <a:rPr lang="en-US" sz="2400" b="1" dirty="0"/>
              <a:t>many</a:t>
            </a:r>
            <a:r>
              <a:rPr lang="en-US" sz="2400" dirty="0"/>
              <a:t> independent data points in three groups</a:t>
            </a:r>
          </a:p>
        </p:txBody>
      </p:sp>
    </p:spTree>
    <p:extLst>
      <p:ext uri="{BB962C8B-B14F-4D97-AF65-F5344CB8AC3E}">
        <p14:creationId xmlns:p14="http://schemas.microsoft.com/office/powerpoint/2010/main" val="148126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ACB30-B1C8-4C86-AEB4-5EDC7ECA762F}"/>
              </a:ext>
            </a:extLst>
          </p:cNvPr>
          <p:cNvPicPr>
            <a:picLocks noChangeAspect="1"/>
          </p:cNvPicPr>
          <p:nvPr/>
        </p:nvPicPr>
        <p:blipFill>
          <a:blip r:embed="rId3"/>
          <a:stretch>
            <a:fillRect/>
          </a:stretch>
        </p:blipFill>
        <p:spPr>
          <a:xfrm>
            <a:off x="4637768" y="2175301"/>
            <a:ext cx="7161352" cy="4406986"/>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lstStyle/>
          <a:p>
            <a:r>
              <a:rPr lang="en-US" dirty="0"/>
              <a:t>Line graph to show trend in multiple time-series</a:t>
            </a:r>
          </a:p>
        </p:txBody>
      </p:sp>
      <p:sp>
        <p:nvSpPr>
          <p:cNvPr id="5" name="Rectangle 4">
            <a:extLst>
              <a:ext uri="{FF2B5EF4-FFF2-40B4-BE49-F238E27FC236}">
                <a16:creationId xmlns:a16="http://schemas.microsoft.com/office/drawing/2014/main" id="{AC4D3901-D4B0-451F-942A-83E017FB653E}"/>
              </a:ext>
            </a:extLst>
          </p:cNvPr>
          <p:cNvSpPr/>
          <p:nvPr/>
        </p:nvSpPr>
        <p:spPr>
          <a:xfrm>
            <a:off x="6130640" y="1395286"/>
            <a:ext cx="5307623" cy="830997"/>
          </a:xfrm>
          <a:prstGeom prst="rect">
            <a:avLst/>
          </a:prstGeom>
        </p:spPr>
        <p:txBody>
          <a:bodyPr wrap="square">
            <a:spAutoFit/>
          </a:bodyPr>
          <a:lstStyle/>
          <a:p>
            <a:r>
              <a:rPr lang="en-US" sz="2400" dirty="0"/>
              <a:t>Monthly submissions to three preprint servers covering biomedical research</a:t>
            </a:r>
          </a:p>
        </p:txBody>
      </p:sp>
      <p:sp>
        <p:nvSpPr>
          <p:cNvPr id="8" name="Rectangle 7">
            <a:extLst>
              <a:ext uri="{FF2B5EF4-FFF2-40B4-BE49-F238E27FC236}">
                <a16:creationId xmlns:a16="http://schemas.microsoft.com/office/drawing/2014/main" id="{63392BEA-B777-4D09-9F00-3342D2598C4D}"/>
              </a:ext>
            </a:extLst>
          </p:cNvPr>
          <p:cNvSpPr/>
          <p:nvPr/>
        </p:nvSpPr>
        <p:spPr>
          <a:xfrm>
            <a:off x="11250361" y="2033588"/>
            <a:ext cx="919162" cy="2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8B3CDC-3839-4EE7-B7E4-3C50A0AC39D9}"/>
              </a:ext>
            </a:extLst>
          </p:cNvPr>
          <p:cNvSpPr/>
          <p:nvPr/>
        </p:nvSpPr>
        <p:spPr>
          <a:xfrm>
            <a:off x="11107486" y="2109788"/>
            <a:ext cx="1062037" cy="2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5F6DBD-3EF9-48A0-9954-07EB81C9AB01}"/>
              </a:ext>
            </a:extLst>
          </p:cNvPr>
          <p:cNvSpPr/>
          <p:nvPr/>
        </p:nvSpPr>
        <p:spPr>
          <a:xfrm>
            <a:off x="7582282" y="6531968"/>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11" name="Rectangle 10">
            <a:extLst>
              <a:ext uri="{FF2B5EF4-FFF2-40B4-BE49-F238E27FC236}">
                <a16:creationId xmlns:a16="http://schemas.microsoft.com/office/drawing/2014/main" id="{2008E2AB-597E-46AA-B310-98843518DFED}"/>
              </a:ext>
            </a:extLst>
          </p:cNvPr>
          <p:cNvSpPr/>
          <p:nvPr/>
        </p:nvSpPr>
        <p:spPr>
          <a:xfrm>
            <a:off x="269288" y="2421669"/>
            <a:ext cx="4858136" cy="830997"/>
          </a:xfrm>
          <a:prstGeom prst="rect">
            <a:avLst/>
          </a:prstGeom>
        </p:spPr>
        <p:txBody>
          <a:bodyPr wrap="square">
            <a:spAutoFit/>
          </a:bodyPr>
          <a:lstStyle/>
          <a:p>
            <a:pPr marL="457200" indent="-457200">
              <a:buFont typeface="Arial" panose="020B0604020202020204" pitchFamily="34" charset="0"/>
              <a:buChar char="•"/>
            </a:pPr>
            <a:r>
              <a:rPr lang="en-US" sz="2400" dirty="0"/>
              <a:t>Showing </a:t>
            </a:r>
            <a:r>
              <a:rPr lang="en-US" sz="2400" b="1" dirty="0"/>
              <a:t>three </a:t>
            </a:r>
            <a:r>
              <a:rPr lang="en-US" sz="2400" dirty="0"/>
              <a:t>independent trends</a:t>
            </a:r>
          </a:p>
        </p:txBody>
      </p:sp>
    </p:spTree>
    <p:extLst>
      <p:ext uri="{BB962C8B-B14F-4D97-AF65-F5344CB8AC3E}">
        <p14:creationId xmlns:p14="http://schemas.microsoft.com/office/powerpoint/2010/main" val="145584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33C40-5FFA-4BB1-A0D9-DF43052D9879}"/>
              </a:ext>
            </a:extLst>
          </p:cNvPr>
          <p:cNvPicPr>
            <a:picLocks noChangeAspect="1"/>
          </p:cNvPicPr>
          <p:nvPr/>
        </p:nvPicPr>
        <p:blipFill>
          <a:blip r:embed="rId3"/>
          <a:stretch>
            <a:fillRect/>
          </a:stretch>
        </p:blipFill>
        <p:spPr>
          <a:xfrm>
            <a:off x="4036332" y="2037997"/>
            <a:ext cx="7512192" cy="4560047"/>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lstStyle/>
          <a:p>
            <a:r>
              <a:rPr lang="en-US" dirty="0"/>
              <a:t>Line graph to show trend in multiple time-series</a:t>
            </a:r>
          </a:p>
        </p:txBody>
      </p:sp>
      <p:sp>
        <p:nvSpPr>
          <p:cNvPr id="5" name="Rectangle 4">
            <a:extLst>
              <a:ext uri="{FF2B5EF4-FFF2-40B4-BE49-F238E27FC236}">
                <a16:creationId xmlns:a16="http://schemas.microsoft.com/office/drawing/2014/main" id="{AC4D3901-D4B0-451F-942A-83E017FB653E}"/>
              </a:ext>
            </a:extLst>
          </p:cNvPr>
          <p:cNvSpPr/>
          <p:nvPr/>
        </p:nvSpPr>
        <p:spPr>
          <a:xfrm>
            <a:off x="5091546" y="1271000"/>
            <a:ext cx="5505794" cy="830997"/>
          </a:xfrm>
          <a:prstGeom prst="rect">
            <a:avLst/>
          </a:prstGeom>
        </p:spPr>
        <p:txBody>
          <a:bodyPr wrap="square">
            <a:spAutoFit/>
          </a:bodyPr>
          <a:lstStyle/>
          <a:p>
            <a:r>
              <a:rPr lang="en-US" sz="2400" dirty="0"/>
              <a:t>Monthly submissions to three preprint servers covering biomedical research</a:t>
            </a:r>
          </a:p>
        </p:txBody>
      </p:sp>
      <p:sp>
        <p:nvSpPr>
          <p:cNvPr id="8" name="Rectangle 7">
            <a:extLst>
              <a:ext uri="{FF2B5EF4-FFF2-40B4-BE49-F238E27FC236}">
                <a16:creationId xmlns:a16="http://schemas.microsoft.com/office/drawing/2014/main" id="{63392BEA-B777-4D09-9F00-3342D2598C4D}"/>
              </a:ext>
            </a:extLst>
          </p:cNvPr>
          <p:cNvSpPr/>
          <p:nvPr/>
        </p:nvSpPr>
        <p:spPr>
          <a:xfrm>
            <a:off x="7939114" y="2033588"/>
            <a:ext cx="919162" cy="2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6CDAF7-A607-4F9C-8682-40E93D72C5DC}"/>
              </a:ext>
            </a:extLst>
          </p:cNvPr>
          <p:cNvSpPr/>
          <p:nvPr/>
        </p:nvSpPr>
        <p:spPr>
          <a:xfrm>
            <a:off x="216807" y="2609374"/>
            <a:ext cx="3819525" cy="1200329"/>
          </a:xfrm>
          <a:prstGeom prst="rect">
            <a:avLst/>
          </a:prstGeom>
        </p:spPr>
        <p:txBody>
          <a:bodyPr wrap="square">
            <a:spAutoFit/>
          </a:bodyPr>
          <a:lstStyle/>
          <a:p>
            <a:r>
              <a:rPr lang="en-US" sz="2400" dirty="0"/>
              <a:t>Improvements (?):</a:t>
            </a:r>
          </a:p>
          <a:p>
            <a:pPr marL="514350" indent="-514350">
              <a:buFont typeface="+mj-lt"/>
              <a:buAutoNum type="arabicPeriod"/>
            </a:pPr>
            <a:r>
              <a:rPr lang="en-US" sz="2400" dirty="0"/>
              <a:t>Data points dropped?</a:t>
            </a:r>
          </a:p>
          <a:p>
            <a:pPr marL="514350" indent="-514350">
              <a:buFont typeface="+mj-lt"/>
              <a:buAutoNum type="arabicPeriod"/>
            </a:pPr>
            <a:r>
              <a:rPr lang="en-US" sz="2400" dirty="0"/>
              <a:t>Legend replaced</a:t>
            </a:r>
          </a:p>
        </p:txBody>
      </p:sp>
      <p:sp>
        <p:nvSpPr>
          <p:cNvPr id="9" name="Rectangle 8">
            <a:extLst>
              <a:ext uri="{FF2B5EF4-FFF2-40B4-BE49-F238E27FC236}">
                <a16:creationId xmlns:a16="http://schemas.microsoft.com/office/drawing/2014/main" id="{C65F6DBD-3EF9-48A0-9954-07EB81C9AB01}"/>
              </a:ext>
            </a:extLst>
          </p:cNvPr>
          <p:cNvSpPr/>
          <p:nvPr/>
        </p:nvSpPr>
        <p:spPr>
          <a:xfrm>
            <a:off x="6951761" y="6531968"/>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297042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838200" y="18255"/>
            <a:ext cx="10515600" cy="1325563"/>
          </a:xfrm>
        </p:spPr>
        <p:txBody>
          <a:bodyPr/>
          <a:lstStyle/>
          <a:p>
            <a:r>
              <a:rPr lang="en-US" dirty="0"/>
              <a:t>The spaghetti plot problem</a:t>
            </a:r>
          </a:p>
        </p:txBody>
      </p:sp>
      <p:sp>
        <p:nvSpPr>
          <p:cNvPr id="10" name="Rectangle 9">
            <a:extLst>
              <a:ext uri="{FF2B5EF4-FFF2-40B4-BE49-F238E27FC236}">
                <a16:creationId xmlns:a16="http://schemas.microsoft.com/office/drawing/2014/main" id="{B86CDAF7-A607-4F9C-8682-40E93D72C5DC}"/>
              </a:ext>
            </a:extLst>
          </p:cNvPr>
          <p:cNvSpPr/>
          <p:nvPr/>
        </p:nvSpPr>
        <p:spPr>
          <a:xfrm>
            <a:off x="327378" y="2003081"/>
            <a:ext cx="4489680" cy="1938992"/>
          </a:xfrm>
          <a:prstGeom prst="rect">
            <a:avLst/>
          </a:prstGeom>
        </p:spPr>
        <p:txBody>
          <a:bodyPr wrap="square">
            <a:spAutoFit/>
          </a:bodyPr>
          <a:lstStyle/>
          <a:p>
            <a:pPr marL="342900" indent="-342900">
              <a:buFont typeface="Arial" panose="020B0604020202020204" pitchFamily="34" charset="0"/>
              <a:buChar char="•"/>
            </a:pPr>
            <a:r>
              <a:rPr lang="en-US" sz="2400" dirty="0"/>
              <a:t>Each additional trendline might not seem like “too much”</a:t>
            </a:r>
          </a:p>
          <a:p>
            <a:pPr marL="342900" indent="-342900">
              <a:buFont typeface="Arial" panose="020B0604020202020204" pitchFamily="34" charset="0"/>
              <a:buChar char="•"/>
            </a:pPr>
            <a:r>
              <a:rPr lang="en-US" sz="2400" dirty="0"/>
              <a:t>But the total effect can be a “spaghetti plot”</a:t>
            </a:r>
          </a:p>
          <a:p>
            <a:pPr marL="342900" indent="-342900">
              <a:buFont typeface="Arial" panose="020B0604020202020204" pitchFamily="34" charset="0"/>
              <a:buChar char="•"/>
            </a:pPr>
            <a:r>
              <a:rPr lang="en-US" sz="2400" dirty="0"/>
              <a:t>Difficult to locate a specific line</a:t>
            </a:r>
          </a:p>
        </p:txBody>
      </p:sp>
      <p:grpSp>
        <p:nvGrpSpPr>
          <p:cNvPr id="8" name="Group 7"/>
          <p:cNvGrpSpPr/>
          <p:nvPr/>
        </p:nvGrpSpPr>
        <p:grpSpPr>
          <a:xfrm>
            <a:off x="5187679" y="1562100"/>
            <a:ext cx="6835431" cy="4963318"/>
            <a:chOff x="935912" y="1030147"/>
            <a:chExt cx="8080731" cy="5741043"/>
          </a:xfrm>
        </p:grpSpPr>
        <p:pic>
          <p:nvPicPr>
            <p:cNvPr id="6" name="Picture 5"/>
            <p:cNvPicPr>
              <a:picLocks noChangeAspect="1"/>
            </p:cNvPicPr>
            <p:nvPr/>
          </p:nvPicPr>
          <p:blipFill>
            <a:blip r:embed="rId3"/>
            <a:stretch>
              <a:fillRect/>
            </a:stretch>
          </p:blipFill>
          <p:spPr>
            <a:xfrm>
              <a:off x="935912" y="1030147"/>
              <a:ext cx="8040436" cy="5741043"/>
            </a:xfrm>
            <a:prstGeom prst="rect">
              <a:avLst/>
            </a:prstGeom>
          </p:spPr>
        </p:pic>
        <p:sp>
          <p:nvSpPr>
            <p:cNvPr id="5" name="Rectangle 4">
              <a:extLst>
                <a:ext uri="{FF2B5EF4-FFF2-40B4-BE49-F238E27FC236}">
                  <a16:creationId xmlns:a16="http://schemas.microsoft.com/office/drawing/2014/main" id="{AC4D3901-D4B0-451F-942A-83E017FB653E}"/>
                </a:ext>
              </a:extLst>
            </p:cNvPr>
            <p:cNvSpPr/>
            <p:nvPr/>
          </p:nvSpPr>
          <p:spPr>
            <a:xfrm>
              <a:off x="1498926" y="1273225"/>
              <a:ext cx="6231016" cy="534005"/>
            </a:xfrm>
            <a:prstGeom prst="rect">
              <a:avLst/>
            </a:prstGeom>
            <a:solidFill>
              <a:schemeClr val="bg1"/>
            </a:solidFill>
          </p:spPr>
          <p:txBody>
            <a:bodyPr wrap="square">
              <a:spAutoFit/>
            </a:bodyPr>
            <a:lstStyle/>
            <a:p>
              <a:r>
                <a:rPr lang="en-US" sz="2400" dirty="0"/>
                <a:t>        Evolution of baby names in the US </a:t>
              </a:r>
            </a:p>
          </p:txBody>
        </p:sp>
        <p:sp>
          <p:nvSpPr>
            <p:cNvPr id="7" name="Rectangle 6">
              <a:extLst>
                <a:ext uri="{FF2B5EF4-FFF2-40B4-BE49-F238E27FC236}">
                  <a16:creationId xmlns:a16="http://schemas.microsoft.com/office/drawing/2014/main" id="{C65F6DBD-3EF9-48A0-9954-07EB81C9AB01}"/>
                </a:ext>
              </a:extLst>
            </p:cNvPr>
            <p:cNvSpPr/>
            <p:nvPr/>
          </p:nvSpPr>
          <p:spPr>
            <a:xfrm>
              <a:off x="4320650" y="6293993"/>
              <a:ext cx="4695993" cy="356004"/>
            </a:xfrm>
            <a:prstGeom prst="rect">
              <a:avLst/>
            </a:prstGeom>
          </p:spPr>
          <p:txBody>
            <a:bodyPr wrap="none">
              <a:spAutoFit/>
            </a:bodyPr>
            <a:lstStyle/>
            <a:p>
              <a:r>
                <a:rPr lang="en-US" sz="1400" dirty="0"/>
                <a:t>https://www.data-to-viz.com/caveat/spaghetti.html</a:t>
              </a:r>
            </a:p>
          </p:txBody>
        </p:sp>
      </p:grpSp>
      <p:sp>
        <p:nvSpPr>
          <p:cNvPr id="11" name="Rectangle 10">
            <a:extLst>
              <a:ext uri="{FF2B5EF4-FFF2-40B4-BE49-F238E27FC236}">
                <a16:creationId xmlns:a16="http://schemas.microsoft.com/office/drawing/2014/main" id="{A883FE3B-BFAD-441C-A981-51CEDDF64508}"/>
              </a:ext>
            </a:extLst>
          </p:cNvPr>
          <p:cNvSpPr/>
          <p:nvPr/>
        </p:nvSpPr>
        <p:spPr>
          <a:xfrm rot="16200000">
            <a:off x="4555717" y="3620143"/>
            <a:ext cx="1695242" cy="400110"/>
          </a:xfrm>
          <a:prstGeom prst="rect">
            <a:avLst/>
          </a:prstGeom>
          <a:solidFill>
            <a:schemeClr val="bg1"/>
          </a:solidFill>
        </p:spPr>
        <p:txBody>
          <a:bodyPr wrap="square">
            <a:spAutoFit/>
          </a:bodyPr>
          <a:lstStyle/>
          <a:p>
            <a:r>
              <a:rPr lang="en-US" sz="2000" dirty="0"/>
              <a:t>Occurrence</a:t>
            </a:r>
          </a:p>
        </p:txBody>
      </p:sp>
    </p:spTree>
    <p:extLst>
      <p:ext uri="{BB962C8B-B14F-4D97-AF65-F5344CB8AC3E}">
        <p14:creationId xmlns:p14="http://schemas.microsoft.com/office/powerpoint/2010/main" val="42920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53050" y="1213378"/>
            <a:ext cx="6838950" cy="5644622"/>
          </a:xfrm>
          <a:prstGeom prst="rect">
            <a:avLst/>
          </a:prstGeom>
        </p:spPr>
      </p:pic>
      <p:sp>
        <p:nvSpPr>
          <p:cNvPr id="10" name="Rectangle 9">
            <a:extLst>
              <a:ext uri="{FF2B5EF4-FFF2-40B4-BE49-F238E27FC236}">
                <a16:creationId xmlns:a16="http://schemas.microsoft.com/office/drawing/2014/main" id="{B86CDAF7-A607-4F9C-8682-40E93D72C5DC}"/>
              </a:ext>
            </a:extLst>
          </p:cNvPr>
          <p:cNvSpPr/>
          <p:nvPr/>
        </p:nvSpPr>
        <p:spPr>
          <a:xfrm>
            <a:off x="214490" y="1730743"/>
            <a:ext cx="5233810" cy="1938992"/>
          </a:xfrm>
          <a:prstGeom prst="rect">
            <a:avLst/>
          </a:prstGeom>
        </p:spPr>
        <p:txBody>
          <a:bodyPr wrap="square">
            <a:spAutoFit/>
          </a:bodyPr>
          <a:lstStyle/>
          <a:p>
            <a:r>
              <a:rPr lang="en-US" sz="2400" dirty="0"/>
              <a:t>Pros:</a:t>
            </a:r>
          </a:p>
          <a:p>
            <a:r>
              <a:rPr lang="en-US" sz="2400" dirty="0"/>
              <a:t>Any trend can be easily seen in detail</a:t>
            </a:r>
          </a:p>
          <a:p>
            <a:endParaRPr lang="en-US" sz="2400" dirty="0"/>
          </a:p>
          <a:p>
            <a:r>
              <a:rPr lang="en-US" sz="2400" dirty="0"/>
              <a:t>Cons: </a:t>
            </a:r>
          </a:p>
          <a:p>
            <a:r>
              <a:rPr lang="en-US" sz="2400" dirty="0"/>
              <a:t>Trends can’t be directly compared</a:t>
            </a:r>
          </a:p>
        </p:txBody>
      </p:sp>
      <p:sp>
        <p:nvSpPr>
          <p:cNvPr id="5" name="Rectangle 4">
            <a:extLst>
              <a:ext uri="{FF2B5EF4-FFF2-40B4-BE49-F238E27FC236}">
                <a16:creationId xmlns:a16="http://schemas.microsoft.com/office/drawing/2014/main" id="{AC4D3901-D4B0-451F-942A-83E017FB653E}"/>
              </a:ext>
            </a:extLst>
          </p:cNvPr>
          <p:cNvSpPr/>
          <p:nvPr/>
        </p:nvSpPr>
        <p:spPr>
          <a:xfrm>
            <a:off x="6141021" y="1330633"/>
            <a:ext cx="5732734" cy="400110"/>
          </a:xfrm>
          <a:prstGeom prst="rect">
            <a:avLst/>
          </a:prstGeom>
          <a:solidFill>
            <a:schemeClr val="bg1"/>
          </a:solidFill>
        </p:spPr>
        <p:txBody>
          <a:bodyPr wrap="square">
            <a:spAutoFit/>
          </a:bodyPr>
          <a:lstStyle/>
          <a:p>
            <a:r>
              <a:rPr lang="en-US" sz="2000" dirty="0"/>
              <a:t>Evolution of baby names in the US </a:t>
            </a:r>
          </a:p>
        </p:txBody>
      </p:sp>
      <p:sp>
        <p:nvSpPr>
          <p:cNvPr id="7" name="Rectangle 6">
            <a:extLst>
              <a:ext uri="{FF2B5EF4-FFF2-40B4-BE49-F238E27FC236}">
                <a16:creationId xmlns:a16="http://schemas.microsoft.com/office/drawing/2014/main" id="{C65F6DBD-3EF9-48A0-9954-07EB81C9AB01}"/>
              </a:ext>
            </a:extLst>
          </p:cNvPr>
          <p:cNvSpPr/>
          <p:nvPr/>
        </p:nvSpPr>
        <p:spPr>
          <a:xfrm>
            <a:off x="6455346" y="6448555"/>
            <a:ext cx="5047151" cy="369332"/>
          </a:xfrm>
          <a:prstGeom prst="rect">
            <a:avLst/>
          </a:prstGeom>
        </p:spPr>
        <p:txBody>
          <a:bodyPr wrap="none">
            <a:spAutoFit/>
          </a:bodyPr>
          <a:lstStyle/>
          <a:p>
            <a:r>
              <a:rPr lang="en-US"/>
              <a:t>https://www.data-to-viz.com/caveat/spaghetti.html</a:t>
            </a:r>
            <a:endParaRPr lang="en-US" dirty="0"/>
          </a:p>
        </p:txBody>
      </p:sp>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Multiples to avoid the spaghetti plot problem?</a:t>
            </a:r>
          </a:p>
        </p:txBody>
      </p:sp>
    </p:spTree>
    <p:extLst>
      <p:ext uri="{BB962C8B-B14F-4D97-AF65-F5344CB8AC3E}">
        <p14:creationId xmlns:p14="http://schemas.microsoft.com/office/powerpoint/2010/main" val="2236640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6" y="18255"/>
            <a:ext cx="10515600" cy="1325563"/>
          </a:xfrm>
        </p:spPr>
        <p:txBody>
          <a:bodyPr/>
          <a:lstStyle/>
          <a:p>
            <a:r>
              <a:rPr lang="en-US" dirty="0"/>
              <a:t>Dual axis chart to show different scale</a:t>
            </a:r>
          </a:p>
        </p:txBody>
      </p:sp>
      <p:pic>
        <p:nvPicPr>
          <p:cNvPr id="1026" name="Picture 2">
            <a:extLst>
              <a:ext uri="{FF2B5EF4-FFF2-40B4-BE49-F238E27FC236}">
                <a16:creationId xmlns:a16="http://schemas.microsoft.com/office/drawing/2014/main" id="{D173B700-1126-4874-95FD-1F34653B3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73" y="1718315"/>
            <a:ext cx="7698147" cy="42720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3A1352-4273-4639-9F90-F14A2EFBEB52}"/>
              </a:ext>
            </a:extLst>
          </p:cNvPr>
          <p:cNvSpPr/>
          <p:nvPr/>
        </p:nvSpPr>
        <p:spPr>
          <a:xfrm>
            <a:off x="8290294" y="6405545"/>
            <a:ext cx="3783536" cy="369332"/>
          </a:xfrm>
          <a:prstGeom prst="rect">
            <a:avLst/>
          </a:prstGeom>
        </p:spPr>
        <p:txBody>
          <a:bodyPr wrap="none">
            <a:spAutoFit/>
          </a:bodyPr>
          <a:lstStyle/>
          <a:p>
            <a:r>
              <a:rPr lang="en-US" dirty="0"/>
              <a:t>https://blog.datawrapper.de/dualaxis/</a:t>
            </a:r>
          </a:p>
        </p:txBody>
      </p:sp>
    </p:spTree>
    <p:extLst>
      <p:ext uri="{BB962C8B-B14F-4D97-AF65-F5344CB8AC3E}">
        <p14:creationId xmlns:p14="http://schemas.microsoft.com/office/powerpoint/2010/main" val="372030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6" y="18255"/>
            <a:ext cx="10515600" cy="1325563"/>
          </a:xfrm>
        </p:spPr>
        <p:txBody>
          <a:bodyPr/>
          <a:lstStyle/>
          <a:p>
            <a:r>
              <a:rPr lang="en-US" dirty="0"/>
              <a:t>Dual axis chart can show association</a:t>
            </a:r>
          </a:p>
        </p:txBody>
      </p:sp>
      <p:sp>
        <p:nvSpPr>
          <p:cNvPr id="6" name="Rectangle 5">
            <a:extLst>
              <a:ext uri="{FF2B5EF4-FFF2-40B4-BE49-F238E27FC236}">
                <a16:creationId xmlns:a16="http://schemas.microsoft.com/office/drawing/2014/main" id="{243A1352-4273-4639-9F90-F14A2EFBEB52}"/>
              </a:ext>
            </a:extLst>
          </p:cNvPr>
          <p:cNvSpPr/>
          <p:nvPr/>
        </p:nvSpPr>
        <p:spPr>
          <a:xfrm>
            <a:off x="8290294" y="6405545"/>
            <a:ext cx="3783536" cy="369332"/>
          </a:xfrm>
          <a:prstGeom prst="rect">
            <a:avLst/>
          </a:prstGeom>
        </p:spPr>
        <p:txBody>
          <a:bodyPr wrap="none">
            <a:spAutoFit/>
          </a:bodyPr>
          <a:lstStyle/>
          <a:p>
            <a:r>
              <a:rPr lang="en-US" dirty="0"/>
              <a:t>https://blog.datawrapper.de/dualaxis/</a:t>
            </a:r>
          </a:p>
        </p:txBody>
      </p:sp>
      <p:pic>
        <p:nvPicPr>
          <p:cNvPr id="2050" name="Picture 2">
            <a:extLst>
              <a:ext uri="{FF2B5EF4-FFF2-40B4-BE49-F238E27FC236}">
                <a16:creationId xmlns:a16="http://schemas.microsoft.com/office/drawing/2014/main" id="{B217564E-4111-4E4C-8392-9BB583C5D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610" y="1836295"/>
            <a:ext cx="7925390" cy="4422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EA9E783-73EF-4D8A-9421-3EA3B89D42C2}"/>
              </a:ext>
            </a:extLst>
          </p:cNvPr>
          <p:cNvSpPr/>
          <p:nvPr/>
        </p:nvSpPr>
        <p:spPr>
          <a:xfrm>
            <a:off x="424283" y="2510169"/>
            <a:ext cx="3907572" cy="2246769"/>
          </a:xfrm>
          <a:prstGeom prst="rect">
            <a:avLst/>
          </a:prstGeom>
        </p:spPr>
        <p:txBody>
          <a:bodyPr wrap="square">
            <a:spAutoFit/>
          </a:bodyPr>
          <a:lstStyle/>
          <a:p>
            <a:r>
              <a:rPr lang="en-US" sz="2800" dirty="0"/>
              <a:t>Pros</a:t>
            </a:r>
            <a:r>
              <a:rPr lang="en-US" sz="2800"/>
              <a:t>: helps to easily see</a:t>
            </a:r>
            <a:endParaRPr lang="en-US" sz="2800" dirty="0"/>
          </a:p>
          <a:p>
            <a:pPr marL="342900" indent="-342900">
              <a:buFont typeface="Arial" panose="020B0604020202020204" pitchFamily="34" charset="0"/>
              <a:buChar char="•"/>
            </a:pPr>
            <a:r>
              <a:rPr lang="en-US" sz="2800" dirty="0"/>
              <a:t>No association</a:t>
            </a:r>
          </a:p>
          <a:p>
            <a:pPr marL="342900" indent="-342900">
              <a:buFont typeface="Arial" panose="020B0604020202020204" pitchFamily="34" charset="0"/>
              <a:buChar char="•"/>
            </a:pPr>
            <a:r>
              <a:rPr lang="en-US" sz="2800" dirty="0"/>
              <a:t>Association</a:t>
            </a:r>
          </a:p>
          <a:p>
            <a:pPr marL="800100" lvl="1" indent="-342900">
              <a:buFont typeface="Arial" panose="020B0604020202020204" pitchFamily="34" charset="0"/>
              <a:buChar char="•"/>
            </a:pPr>
            <a:r>
              <a:rPr lang="en-US" sz="2800" dirty="0"/>
              <a:t>Positive</a:t>
            </a:r>
          </a:p>
          <a:p>
            <a:pPr marL="800100" lvl="1" indent="-342900">
              <a:buFont typeface="Arial" panose="020B0604020202020204" pitchFamily="34" charset="0"/>
              <a:buChar char="•"/>
            </a:pPr>
            <a:r>
              <a:rPr lang="en-US" sz="2800" dirty="0"/>
              <a:t>Negative</a:t>
            </a:r>
          </a:p>
        </p:txBody>
      </p:sp>
    </p:spTree>
    <p:extLst>
      <p:ext uri="{BB962C8B-B14F-4D97-AF65-F5344CB8AC3E}">
        <p14:creationId xmlns:p14="http://schemas.microsoft.com/office/powerpoint/2010/main" val="211027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579848" y="662781"/>
          <a:ext cx="8653066" cy="6686460"/>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1579848" y="662781"/>
                        <a:ext cx="8653066" cy="6686460"/>
                      </a:xfrm>
                      <a:prstGeom prst="rect">
                        <a:avLst/>
                      </a:prstGeom>
                    </p:spPr>
                  </p:pic>
                </p:oleObj>
              </mc:Fallback>
            </mc:AlternateContent>
          </a:graphicData>
        </a:graphic>
      </p:graphicFrame>
      <p:sp>
        <p:nvSpPr>
          <p:cNvPr id="2" name="Title 1"/>
          <p:cNvSpPr>
            <a:spLocks noGrp="1"/>
          </p:cNvSpPr>
          <p:nvPr>
            <p:ph type="title"/>
          </p:nvPr>
        </p:nvSpPr>
        <p:spPr>
          <a:xfrm>
            <a:off x="0" y="0"/>
            <a:ext cx="12192000" cy="1325563"/>
          </a:xfrm>
        </p:spPr>
        <p:txBody>
          <a:bodyPr>
            <a:normAutofit/>
          </a:bodyPr>
          <a:lstStyle/>
          <a:p>
            <a:r>
              <a:rPr lang="en-US" dirty="0"/>
              <a:t>Some statistical tests for associations/trends…</a:t>
            </a:r>
            <a:br>
              <a:rPr lang="en-US" dirty="0"/>
            </a:br>
            <a:r>
              <a:rPr lang="en-US" dirty="0"/>
              <a:t>… and some natural complementary visualizations</a:t>
            </a:r>
          </a:p>
        </p:txBody>
      </p:sp>
    </p:spTree>
    <p:extLst>
      <p:ext uri="{BB962C8B-B14F-4D97-AF65-F5344CB8AC3E}">
        <p14:creationId xmlns:p14="http://schemas.microsoft.com/office/powerpoint/2010/main" val="419416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6" y="18255"/>
            <a:ext cx="10515600" cy="1325563"/>
          </a:xfrm>
        </p:spPr>
        <p:txBody>
          <a:bodyPr/>
          <a:lstStyle/>
          <a:p>
            <a:r>
              <a:rPr lang="en-US" dirty="0"/>
              <a:t>Dual axis chart can show association</a:t>
            </a:r>
          </a:p>
        </p:txBody>
      </p:sp>
      <p:sp>
        <p:nvSpPr>
          <p:cNvPr id="6" name="Rectangle 5">
            <a:extLst>
              <a:ext uri="{FF2B5EF4-FFF2-40B4-BE49-F238E27FC236}">
                <a16:creationId xmlns:a16="http://schemas.microsoft.com/office/drawing/2014/main" id="{243A1352-4273-4639-9F90-F14A2EFBEB52}"/>
              </a:ext>
            </a:extLst>
          </p:cNvPr>
          <p:cNvSpPr/>
          <p:nvPr/>
        </p:nvSpPr>
        <p:spPr>
          <a:xfrm>
            <a:off x="8290294" y="6405545"/>
            <a:ext cx="3783536" cy="369332"/>
          </a:xfrm>
          <a:prstGeom prst="rect">
            <a:avLst/>
          </a:prstGeom>
        </p:spPr>
        <p:txBody>
          <a:bodyPr wrap="none">
            <a:spAutoFit/>
          </a:bodyPr>
          <a:lstStyle/>
          <a:p>
            <a:r>
              <a:rPr lang="en-US" dirty="0"/>
              <a:t>https://blog.datawrapper.de/dualaxis/</a:t>
            </a:r>
          </a:p>
        </p:txBody>
      </p:sp>
      <p:pic>
        <p:nvPicPr>
          <p:cNvPr id="3074" name="Picture 2">
            <a:extLst>
              <a:ext uri="{FF2B5EF4-FFF2-40B4-BE49-F238E27FC236}">
                <a16:creationId xmlns:a16="http://schemas.microsoft.com/office/drawing/2014/main" id="{67EA1E34-850E-4BCA-AC52-97C2D1817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318" y="1756888"/>
            <a:ext cx="7342682" cy="41066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EA9E783-73EF-4D8A-9421-3EA3B89D42C2}"/>
              </a:ext>
            </a:extLst>
          </p:cNvPr>
          <p:cNvSpPr/>
          <p:nvPr/>
        </p:nvSpPr>
        <p:spPr>
          <a:xfrm>
            <a:off x="424283" y="2510169"/>
            <a:ext cx="3907572" cy="2246769"/>
          </a:xfrm>
          <a:prstGeom prst="rect">
            <a:avLst/>
          </a:prstGeom>
        </p:spPr>
        <p:txBody>
          <a:bodyPr wrap="square">
            <a:spAutoFit/>
          </a:bodyPr>
          <a:lstStyle/>
          <a:p>
            <a:r>
              <a:rPr lang="en-US" sz="2800" dirty="0"/>
              <a:t>Pros</a:t>
            </a:r>
            <a:r>
              <a:rPr lang="en-US" sz="2800"/>
              <a:t>: helps to easily see</a:t>
            </a:r>
            <a:endParaRPr lang="en-US" sz="2800" dirty="0"/>
          </a:p>
          <a:p>
            <a:pPr marL="342900" indent="-342900">
              <a:buFont typeface="Arial" panose="020B0604020202020204" pitchFamily="34" charset="0"/>
              <a:buChar char="•"/>
            </a:pPr>
            <a:r>
              <a:rPr lang="en-US" sz="2800" dirty="0"/>
              <a:t>No association</a:t>
            </a:r>
          </a:p>
          <a:p>
            <a:pPr marL="342900" indent="-342900">
              <a:buFont typeface="Arial" panose="020B0604020202020204" pitchFamily="34" charset="0"/>
              <a:buChar char="•"/>
            </a:pPr>
            <a:r>
              <a:rPr lang="en-US" sz="2800" dirty="0"/>
              <a:t>Association</a:t>
            </a:r>
          </a:p>
          <a:p>
            <a:pPr marL="800100" lvl="1" indent="-342900">
              <a:buFont typeface="Arial" panose="020B0604020202020204" pitchFamily="34" charset="0"/>
              <a:buChar char="•"/>
            </a:pPr>
            <a:r>
              <a:rPr lang="en-US" sz="2800" dirty="0"/>
              <a:t>Positive</a:t>
            </a:r>
          </a:p>
          <a:p>
            <a:pPr marL="800100" lvl="1" indent="-342900">
              <a:buFont typeface="Arial" panose="020B0604020202020204" pitchFamily="34" charset="0"/>
              <a:buChar char="•"/>
            </a:pPr>
            <a:r>
              <a:rPr lang="en-US" sz="2800" dirty="0"/>
              <a:t>Negative</a:t>
            </a:r>
          </a:p>
        </p:txBody>
      </p:sp>
    </p:spTree>
    <p:extLst>
      <p:ext uri="{BB962C8B-B14F-4D97-AF65-F5344CB8AC3E}">
        <p14:creationId xmlns:p14="http://schemas.microsoft.com/office/powerpoint/2010/main" val="137903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6" y="18255"/>
            <a:ext cx="10515600" cy="1325563"/>
          </a:xfrm>
        </p:spPr>
        <p:txBody>
          <a:bodyPr/>
          <a:lstStyle/>
          <a:p>
            <a:r>
              <a:rPr lang="en-US" dirty="0"/>
              <a:t>Dual axis chart can mislead</a:t>
            </a:r>
          </a:p>
        </p:txBody>
      </p:sp>
      <p:sp>
        <p:nvSpPr>
          <p:cNvPr id="6" name="Rectangle 5">
            <a:extLst>
              <a:ext uri="{FF2B5EF4-FFF2-40B4-BE49-F238E27FC236}">
                <a16:creationId xmlns:a16="http://schemas.microsoft.com/office/drawing/2014/main" id="{243A1352-4273-4639-9F90-F14A2EFBEB52}"/>
              </a:ext>
            </a:extLst>
          </p:cNvPr>
          <p:cNvSpPr/>
          <p:nvPr/>
        </p:nvSpPr>
        <p:spPr>
          <a:xfrm>
            <a:off x="8290294" y="6405545"/>
            <a:ext cx="3783536" cy="369332"/>
          </a:xfrm>
          <a:prstGeom prst="rect">
            <a:avLst/>
          </a:prstGeom>
        </p:spPr>
        <p:txBody>
          <a:bodyPr wrap="none">
            <a:spAutoFit/>
          </a:bodyPr>
          <a:lstStyle/>
          <a:p>
            <a:r>
              <a:rPr lang="en-US" dirty="0"/>
              <a:t>https://blog.datawrapper.de/dualaxis/</a:t>
            </a:r>
          </a:p>
        </p:txBody>
      </p:sp>
      <p:pic>
        <p:nvPicPr>
          <p:cNvPr id="4098" name="Picture 2">
            <a:extLst>
              <a:ext uri="{FF2B5EF4-FFF2-40B4-BE49-F238E27FC236}">
                <a16:creationId xmlns:a16="http://schemas.microsoft.com/office/drawing/2014/main" id="{8BBCDF38-3601-4661-8252-9ADE72030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873" y="1802052"/>
            <a:ext cx="7151737" cy="41452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EFBEA63-FB64-486A-B5DC-142B6302DBF0}"/>
              </a:ext>
            </a:extLst>
          </p:cNvPr>
          <p:cNvSpPr/>
          <p:nvPr/>
        </p:nvSpPr>
        <p:spPr>
          <a:xfrm>
            <a:off x="403609" y="1961255"/>
            <a:ext cx="4217924" cy="1384995"/>
          </a:xfrm>
          <a:prstGeom prst="rect">
            <a:avLst/>
          </a:prstGeom>
        </p:spPr>
        <p:txBody>
          <a:bodyPr wrap="square">
            <a:spAutoFit/>
          </a:bodyPr>
          <a:lstStyle/>
          <a:p>
            <a:pPr marL="457200" indent="-457200">
              <a:buFont typeface="Arial" panose="020B0604020202020204" pitchFamily="34" charset="0"/>
              <a:buChar char="•"/>
            </a:pPr>
            <a:r>
              <a:rPr lang="en-US" sz="2800" dirty="0"/>
              <a:t>The proportions of the two scales can be different</a:t>
            </a:r>
          </a:p>
        </p:txBody>
      </p:sp>
    </p:spTree>
    <p:extLst>
      <p:ext uri="{BB962C8B-B14F-4D97-AF65-F5344CB8AC3E}">
        <p14:creationId xmlns:p14="http://schemas.microsoft.com/office/powerpoint/2010/main" val="3806803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6" y="18255"/>
            <a:ext cx="10515600" cy="1325563"/>
          </a:xfrm>
        </p:spPr>
        <p:txBody>
          <a:bodyPr/>
          <a:lstStyle/>
          <a:p>
            <a:r>
              <a:rPr lang="en-US" dirty="0"/>
              <a:t>Dual axis chart can mislead</a:t>
            </a:r>
          </a:p>
        </p:txBody>
      </p:sp>
      <p:sp>
        <p:nvSpPr>
          <p:cNvPr id="6" name="Rectangle 5">
            <a:extLst>
              <a:ext uri="{FF2B5EF4-FFF2-40B4-BE49-F238E27FC236}">
                <a16:creationId xmlns:a16="http://schemas.microsoft.com/office/drawing/2014/main" id="{243A1352-4273-4639-9F90-F14A2EFBEB52}"/>
              </a:ext>
            </a:extLst>
          </p:cNvPr>
          <p:cNvSpPr/>
          <p:nvPr/>
        </p:nvSpPr>
        <p:spPr>
          <a:xfrm>
            <a:off x="3670993" y="6358518"/>
            <a:ext cx="3783536" cy="369332"/>
          </a:xfrm>
          <a:prstGeom prst="rect">
            <a:avLst/>
          </a:prstGeom>
        </p:spPr>
        <p:txBody>
          <a:bodyPr wrap="none">
            <a:spAutoFit/>
          </a:bodyPr>
          <a:lstStyle/>
          <a:p>
            <a:r>
              <a:rPr lang="en-US" dirty="0"/>
              <a:t>https://blog.datawrapper.de/dualaxis/</a:t>
            </a:r>
          </a:p>
        </p:txBody>
      </p:sp>
      <p:sp>
        <p:nvSpPr>
          <p:cNvPr id="3" name="Rectangle 2">
            <a:extLst>
              <a:ext uri="{FF2B5EF4-FFF2-40B4-BE49-F238E27FC236}">
                <a16:creationId xmlns:a16="http://schemas.microsoft.com/office/drawing/2014/main" id="{2EFBEA63-FB64-486A-B5DC-142B6302DBF0}"/>
              </a:ext>
            </a:extLst>
          </p:cNvPr>
          <p:cNvSpPr/>
          <p:nvPr/>
        </p:nvSpPr>
        <p:spPr>
          <a:xfrm>
            <a:off x="124170" y="1443095"/>
            <a:ext cx="4217924" cy="2246769"/>
          </a:xfrm>
          <a:prstGeom prst="rect">
            <a:avLst/>
          </a:prstGeom>
        </p:spPr>
        <p:txBody>
          <a:bodyPr wrap="square">
            <a:spAutoFit/>
          </a:bodyPr>
          <a:lstStyle/>
          <a:p>
            <a:pPr marL="457200" indent="-457200">
              <a:buFont typeface="Arial" panose="020B0604020202020204" pitchFamily="34" charset="0"/>
              <a:buChar char="•"/>
            </a:pPr>
            <a:r>
              <a:rPr lang="en-US" sz="2800" dirty="0"/>
              <a:t>The proportions of the two scales can be different</a:t>
            </a:r>
          </a:p>
          <a:p>
            <a:pPr marL="457200" indent="-457200">
              <a:buFont typeface="Arial" panose="020B0604020202020204" pitchFamily="34" charset="0"/>
              <a:buChar char="•"/>
            </a:pPr>
            <a:r>
              <a:rPr lang="en-US" sz="2800" dirty="0"/>
              <a:t>If the axes extend down to zero, ..</a:t>
            </a:r>
          </a:p>
        </p:txBody>
      </p:sp>
      <p:pic>
        <p:nvPicPr>
          <p:cNvPr id="5122" name="Picture 2">
            <a:extLst>
              <a:ext uri="{FF2B5EF4-FFF2-40B4-BE49-F238E27FC236}">
                <a16:creationId xmlns:a16="http://schemas.microsoft.com/office/drawing/2014/main" id="{9538DC91-839B-4472-8259-E91041503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070" y="1089481"/>
            <a:ext cx="8151813" cy="575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451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226" y="18255"/>
            <a:ext cx="10515600" cy="1325563"/>
          </a:xfrm>
        </p:spPr>
        <p:txBody>
          <a:bodyPr/>
          <a:lstStyle/>
          <a:p>
            <a:r>
              <a:rPr lang="en-US"/>
              <a:t>Different looks with different axes</a:t>
            </a:r>
            <a:endParaRPr lang="en-US" dirty="0"/>
          </a:p>
        </p:txBody>
      </p:sp>
      <p:sp>
        <p:nvSpPr>
          <p:cNvPr id="6" name="Rectangle 5">
            <a:extLst>
              <a:ext uri="{FF2B5EF4-FFF2-40B4-BE49-F238E27FC236}">
                <a16:creationId xmlns:a16="http://schemas.microsoft.com/office/drawing/2014/main" id="{243A1352-4273-4639-9F90-F14A2EFBEB52}"/>
              </a:ext>
            </a:extLst>
          </p:cNvPr>
          <p:cNvSpPr/>
          <p:nvPr/>
        </p:nvSpPr>
        <p:spPr>
          <a:xfrm>
            <a:off x="8466533" y="6488668"/>
            <a:ext cx="3783536" cy="369332"/>
          </a:xfrm>
          <a:prstGeom prst="rect">
            <a:avLst/>
          </a:prstGeom>
        </p:spPr>
        <p:txBody>
          <a:bodyPr wrap="none">
            <a:spAutoFit/>
          </a:bodyPr>
          <a:lstStyle/>
          <a:p>
            <a:r>
              <a:rPr lang="en-US" dirty="0"/>
              <a:t>https://blog.datawrapper.de/dualaxis/</a:t>
            </a:r>
          </a:p>
        </p:txBody>
      </p:sp>
      <p:pic>
        <p:nvPicPr>
          <p:cNvPr id="6146" name="Picture 2">
            <a:extLst>
              <a:ext uri="{FF2B5EF4-FFF2-40B4-BE49-F238E27FC236}">
                <a16:creationId xmlns:a16="http://schemas.microsoft.com/office/drawing/2014/main" id="{C42765A9-90FA-40CB-9203-B1196B5E2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052" y="1041818"/>
            <a:ext cx="9591947" cy="551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26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Zero baselines at the same height can mislead</a:t>
            </a:r>
          </a:p>
        </p:txBody>
      </p:sp>
      <p:pic>
        <p:nvPicPr>
          <p:cNvPr id="5122" name="Picture 2" descr="https://blog.datawrapper.de/img/full-180508_index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15324" y="1076116"/>
            <a:ext cx="6407914" cy="54125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43A1352-4273-4639-9F90-F14A2EFBEB52}"/>
              </a:ext>
            </a:extLst>
          </p:cNvPr>
          <p:cNvSpPr/>
          <p:nvPr/>
        </p:nvSpPr>
        <p:spPr>
          <a:xfrm>
            <a:off x="7147399" y="6509080"/>
            <a:ext cx="5140446" cy="369332"/>
          </a:xfrm>
          <a:prstGeom prst="rect">
            <a:avLst/>
          </a:prstGeom>
        </p:spPr>
        <p:txBody>
          <a:bodyPr wrap="none">
            <a:spAutoFit/>
          </a:bodyPr>
          <a:lstStyle/>
          <a:p>
            <a:r>
              <a:rPr lang="en-US"/>
              <a:t>Adapted from https</a:t>
            </a:r>
            <a:r>
              <a:rPr lang="en-US" dirty="0"/>
              <a:t>://blog.datawrapper.de/dualaxis/</a:t>
            </a:r>
          </a:p>
        </p:txBody>
      </p:sp>
      <p:sp>
        <p:nvSpPr>
          <p:cNvPr id="4" name="Rectangle 3"/>
          <p:cNvSpPr/>
          <p:nvPr/>
        </p:nvSpPr>
        <p:spPr>
          <a:xfrm>
            <a:off x="7734927" y="2720715"/>
            <a:ext cx="3020518" cy="345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13243" y="2130781"/>
            <a:ext cx="777900" cy="57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56444" y="1613035"/>
            <a:ext cx="229965" cy="57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48343" y="6188863"/>
            <a:ext cx="449705" cy="189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FBEA63-FB64-486A-B5DC-142B6302DBF0}"/>
              </a:ext>
            </a:extLst>
          </p:cNvPr>
          <p:cNvSpPr/>
          <p:nvPr/>
        </p:nvSpPr>
        <p:spPr>
          <a:xfrm>
            <a:off x="958998" y="1480571"/>
            <a:ext cx="4217924" cy="4401205"/>
          </a:xfrm>
          <a:prstGeom prst="rect">
            <a:avLst/>
          </a:prstGeom>
        </p:spPr>
        <p:txBody>
          <a:bodyPr wrap="square">
            <a:spAutoFit/>
          </a:bodyPr>
          <a:lstStyle/>
          <a:p>
            <a:r>
              <a:rPr lang="en-US" sz="2800" dirty="0"/>
              <a:t>Potential misinterpretations</a:t>
            </a:r>
          </a:p>
          <a:p>
            <a:pPr marL="514350" indent="-514350">
              <a:buFont typeface="+mj-lt"/>
              <a:buAutoNum type="arabicPeriod"/>
            </a:pPr>
            <a:r>
              <a:rPr lang="en-US" sz="2800" dirty="0"/>
              <a:t>German GDP higher until 2012? (10% of chance)</a:t>
            </a:r>
          </a:p>
          <a:p>
            <a:pPr marL="514350" indent="-514350">
              <a:buFont typeface="+mj-lt"/>
              <a:buAutoNum type="arabicPeriod"/>
            </a:pPr>
            <a:r>
              <a:rPr lang="en-US" sz="2800" dirty="0"/>
              <a:t>Around the same at 2012? (10% of chance)</a:t>
            </a:r>
          </a:p>
          <a:p>
            <a:pPr marL="514350" indent="-514350">
              <a:buFont typeface="+mj-lt"/>
              <a:buAutoNum type="arabicPeriod"/>
            </a:pPr>
            <a:r>
              <a:rPr lang="en-US" sz="2800" dirty="0"/>
              <a:t>German GDP slightly lower after then? (10% of </a:t>
            </a:r>
            <a:r>
              <a:rPr lang="en-US" sz="2800"/>
              <a:t>chance)</a:t>
            </a:r>
          </a:p>
          <a:p>
            <a:pPr marL="514350" indent="-514350">
              <a:buFont typeface="+mj-lt"/>
              <a:buAutoNum type="arabicPeriod"/>
            </a:pPr>
            <a:r>
              <a:rPr lang="en-US" sz="2800"/>
              <a:t>Waste of space</a:t>
            </a:r>
            <a:endParaRPr lang="en-US" sz="2800" dirty="0"/>
          </a:p>
        </p:txBody>
      </p:sp>
    </p:spTree>
    <p:extLst>
      <p:ext uri="{BB962C8B-B14F-4D97-AF65-F5344CB8AC3E}">
        <p14:creationId xmlns:p14="http://schemas.microsoft.com/office/powerpoint/2010/main" val="386824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Solution 1. Side-by-side charts</a:t>
            </a:r>
          </a:p>
        </p:txBody>
      </p:sp>
      <p:sp>
        <p:nvSpPr>
          <p:cNvPr id="5" name="Rectangle 4">
            <a:extLst>
              <a:ext uri="{FF2B5EF4-FFF2-40B4-BE49-F238E27FC236}">
                <a16:creationId xmlns:a16="http://schemas.microsoft.com/office/drawing/2014/main" id="{243A1352-4273-4639-9F90-F14A2EFBEB52}"/>
              </a:ext>
            </a:extLst>
          </p:cNvPr>
          <p:cNvSpPr/>
          <p:nvPr/>
        </p:nvSpPr>
        <p:spPr>
          <a:xfrm>
            <a:off x="7147399" y="6509080"/>
            <a:ext cx="5140446" cy="369332"/>
          </a:xfrm>
          <a:prstGeom prst="rect">
            <a:avLst/>
          </a:prstGeom>
        </p:spPr>
        <p:txBody>
          <a:bodyPr wrap="none">
            <a:spAutoFit/>
          </a:bodyPr>
          <a:lstStyle/>
          <a:p>
            <a:r>
              <a:rPr lang="en-US"/>
              <a:t>Adapted from https</a:t>
            </a:r>
            <a:r>
              <a:rPr lang="en-US" dirty="0"/>
              <a:t>://blog.datawrapper.de/dualaxis/</a:t>
            </a:r>
          </a:p>
        </p:txBody>
      </p:sp>
      <p:sp>
        <p:nvSpPr>
          <p:cNvPr id="4" name="Rectangle 3"/>
          <p:cNvSpPr/>
          <p:nvPr/>
        </p:nvSpPr>
        <p:spPr>
          <a:xfrm>
            <a:off x="7734927" y="2720715"/>
            <a:ext cx="3020518" cy="345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13243" y="2130781"/>
            <a:ext cx="777900" cy="57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56444" y="1613035"/>
            <a:ext cx="229965" cy="57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48343" y="6188863"/>
            <a:ext cx="449705" cy="189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ttps://blog.datawrapper.de/img/full-180508_index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0" y="1632463"/>
            <a:ext cx="12050841" cy="42338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FBEA63-FB64-486A-B5DC-142B6302DBF0}"/>
              </a:ext>
            </a:extLst>
          </p:cNvPr>
          <p:cNvSpPr/>
          <p:nvPr/>
        </p:nvSpPr>
        <p:spPr>
          <a:xfrm>
            <a:off x="515653" y="6170526"/>
            <a:ext cx="4217924" cy="523220"/>
          </a:xfrm>
          <a:prstGeom prst="rect">
            <a:avLst/>
          </a:prstGeom>
        </p:spPr>
        <p:txBody>
          <a:bodyPr wrap="square">
            <a:spAutoFit/>
          </a:bodyPr>
          <a:lstStyle/>
          <a:p>
            <a:r>
              <a:rPr lang="en-US" sz="2800"/>
              <a:t>Imposing independence</a:t>
            </a:r>
            <a:endParaRPr lang="en-US" sz="2800" dirty="0"/>
          </a:p>
        </p:txBody>
      </p:sp>
    </p:spTree>
    <p:extLst>
      <p:ext uri="{BB962C8B-B14F-4D97-AF65-F5344CB8AC3E}">
        <p14:creationId xmlns:p14="http://schemas.microsoft.com/office/powerpoint/2010/main" val="1769668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56888" y="1059022"/>
            <a:ext cx="4217924" cy="5716600"/>
          </a:xfrm>
          <a:prstGeom prst="rect">
            <a:avLst/>
          </a:prstGeom>
        </p:spPr>
      </p:pic>
      <p:sp>
        <p:nvSpPr>
          <p:cNvPr id="2" name="Title 1"/>
          <p:cNvSpPr>
            <a:spLocks noGrp="1"/>
          </p:cNvSpPr>
          <p:nvPr>
            <p:ph type="title"/>
          </p:nvPr>
        </p:nvSpPr>
        <p:spPr>
          <a:xfrm>
            <a:off x="838200" y="0"/>
            <a:ext cx="10515600" cy="1325563"/>
          </a:xfrm>
        </p:spPr>
        <p:txBody>
          <a:bodyPr/>
          <a:lstStyle/>
          <a:p>
            <a:r>
              <a:rPr lang="en-US" dirty="0"/>
              <a:t>Solution 1. Side-by-side charts</a:t>
            </a:r>
          </a:p>
        </p:txBody>
      </p:sp>
      <p:sp>
        <p:nvSpPr>
          <p:cNvPr id="5" name="Rectangle 4">
            <a:extLst>
              <a:ext uri="{FF2B5EF4-FFF2-40B4-BE49-F238E27FC236}">
                <a16:creationId xmlns:a16="http://schemas.microsoft.com/office/drawing/2014/main" id="{243A1352-4273-4639-9F90-F14A2EFBEB52}"/>
              </a:ext>
            </a:extLst>
          </p:cNvPr>
          <p:cNvSpPr/>
          <p:nvPr/>
        </p:nvSpPr>
        <p:spPr>
          <a:xfrm>
            <a:off x="7147399" y="6509080"/>
            <a:ext cx="5140446" cy="369332"/>
          </a:xfrm>
          <a:prstGeom prst="rect">
            <a:avLst/>
          </a:prstGeom>
        </p:spPr>
        <p:txBody>
          <a:bodyPr wrap="none">
            <a:spAutoFit/>
          </a:bodyPr>
          <a:lstStyle/>
          <a:p>
            <a:r>
              <a:rPr lang="en-US"/>
              <a:t>Adapted from https</a:t>
            </a:r>
            <a:r>
              <a:rPr lang="en-US" dirty="0"/>
              <a:t>://blog.datawrapper.de/dualaxis/</a:t>
            </a:r>
          </a:p>
        </p:txBody>
      </p:sp>
      <p:sp>
        <p:nvSpPr>
          <p:cNvPr id="10" name="Rectangle 9">
            <a:extLst>
              <a:ext uri="{FF2B5EF4-FFF2-40B4-BE49-F238E27FC236}">
                <a16:creationId xmlns:a16="http://schemas.microsoft.com/office/drawing/2014/main" id="{2EFBEA63-FB64-486A-B5DC-142B6302DBF0}"/>
              </a:ext>
            </a:extLst>
          </p:cNvPr>
          <p:cNvSpPr/>
          <p:nvPr/>
        </p:nvSpPr>
        <p:spPr>
          <a:xfrm>
            <a:off x="495428" y="2542041"/>
            <a:ext cx="4217924" cy="954107"/>
          </a:xfrm>
          <a:prstGeom prst="rect">
            <a:avLst/>
          </a:prstGeom>
        </p:spPr>
        <p:txBody>
          <a:bodyPr wrap="square">
            <a:spAutoFit/>
          </a:bodyPr>
          <a:lstStyle/>
          <a:p>
            <a:r>
              <a:rPr lang="en-US" sz="2800" dirty="0"/>
              <a:t>Pros: better if you want to compare them by year</a:t>
            </a:r>
          </a:p>
        </p:txBody>
      </p:sp>
    </p:spTree>
    <p:extLst>
      <p:ext uri="{BB962C8B-B14F-4D97-AF65-F5344CB8AC3E}">
        <p14:creationId xmlns:p14="http://schemas.microsoft.com/office/powerpoint/2010/main" val="1188098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Solution 2. Indexed charts</a:t>
            </a:r>
          </a:p>
        </p:txBody>
      </p:sp>
      <p:sp>
        <p:nvSpPr>
          <p:cNvPr id="5" name="Rectangle 4">
            <a:extLst>
              <a:ext uri="{FF2B5EF4-FFF2-40B4-BE49-F238E27FC236}">
                <a16:creationId xmlns:a16="http://schemas.microsoft.com/office/drawing/2014/main" id="{243A1352-4273-4639-9F90-F14A2EFBEB52}"/>
              </a:ext>
            </a:extLst>
          </p:cNvPr>
          <p:cNvSpPr/>
          <p:nvPr/>
        </p:nvSpPr>
        <p:spPr>
          <a:xfrm>
            <a:off x="7147399" y="6509080"/>
            <a:ext cx="5140446" cy="369332"/>
          </a:xfrm>
          <a:prstGeom prst="rect">
            <a:avLst/>
          </a:prstGeom>
        </p:spPr>
        <p:txBody>
          <a:bodyPr wrap="none">
            <a:spAutoFit/>
          </a:bodyPr>
          <a:lstStyle/>
          <a:p>
            <a:r>
              <a:rPr lang="en-US"/>
              <a:t>Adapted from https</a:t>
            </a:r>
            <a:r>
              <a:rPr lang="en-US" dirty="0"/>
              <a:t>://blog.datawrapper.de/dualaxis/</a:t>
            </a:r>
          </a:p>
        </p:txBody>
      </p:sp>
      <p:sp>
        <p:nvSpPr>
          <p:cNvPr id="10" name="Rectangle 9">
            <a:extLst>
              <a:ext uri="{FF2B5EF4-FFF2-40B4-BE49-F238E27FC236}">
                <a16:creationId xmlns:a16="http://schemas.microsoft.com/office/drawing/2014/main" id="{2EFBEA63-FB64-486A-B5DC-142B6302DBF0}"/>
              </a:ext>
            </a:extLst>
          </p:cNvPr>
          <p:cNvSpPr/>
          <p:nvPr/>
        </p:nvSpPr>
        <p:spPr>
          <a:xfrm>
            <a:off x="200788" y="1759971"/>
            <a:ext cx="4217924" cy="2246769"/>
          </a:xfrm>
          <a:prstGeom prst="rect">
            <a:avLst/>
          </a:prstGeom>
        </p:spPr>
        <p:txBody>
          <a:bodyPr wrap="square">
            <a:spAutoFit/>
          </a:bodyPr>
          <a:lstStyle/>
          <a:p>
            <a:r>
              <a:rPr lang="en-US" sz="2800" dirty="0"/>
              <a:t>Pros: works for data series with a similar rate of change</a:t>
            </a:r>
          </a:p>
          <a:p>
            <a:r>
              <a:rPr lang="en-US" sz="2800" dirty="0"/>
              <a:t>Cons: more indirect than the raw GDP values</a:t>
            </a:r>
          </a:p>
        </p:txBody>
      </p:sp>
      <p:pic>
        <p:nvPicPr>
          <p:cNvPr id="7170" name="Picture 2" descr="https://blog.datawrapper.de/img/full-180508_index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924" y="1873367"/>
            <a:ext cx="8461374" cy="408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170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Solution 3. Connected scatter plot</a:t>
            </a:r>
          </a:p>
        </p:txBody>
      </p:sp>
      <p:sp>
        <p:nvSpPr>
          <p:cNvPr id="5" name="Rectangle 4">
            <a:extLst>
              <a:ext uri="{FF2B5EF4-FFF2-40B4-BE49-F238E27FC236}">
                <a16:creationId xmlns:a16="http://schemas.microsoft.com/office/drawing/2014/main" id="{243A1352-4273-4639-9F90-F14A2EFBEB52}"/>
              </a:ext>
            </a:extLst>
          </p:cNvPr>
          <p:cNvSpPr/>
          <p:nvPr/>
        </p:nvSpPr>
        <p:spPr>
          <a:xfrm>
            <a:off x="7147399" y="6509080"/>
            <a:ext cx="5140446" cy="369332"/>
          </a:xfrm>
          <a:prstGeom prst="rect">
            <a:avLst/>
          </a:prstGeom>
        </p:spPr>
        <p:txBody>
          <a:bodyPr wrap="none">
            <a:spAutoFit/>
          </a:bodyPr>
          <a:lstStyle/>
          <a:p>
            <a:r>
              <a:rPr lang="en-US"/>
              <a:t>Adapted from https</a:t>
            </a:r>
            <a:r>
              <a:rPr lang="en-US" dirty="0"/>
              <a:t>://blog.datawrapper.de/dualaxis/</a:t>
            </a:r>
          </a:p>
        </p:txBody>
      </p:sp>
      <p:sp>
        <p:nvSpPr>
          <p:cNvPr id="10" name="Rectangle 9">
            <a:extLst>
              <a:ext uri="{FF2B5EF4-FFF2-40B4-BE49-F238E27FC236}">
                <a16:creationId xmlns:a16="http://schemas.microsoft.com/office/drawing/2014/main" id="{2EFBEA63-FB64-486A-B5DC-142B6302DBF0}"/>
              </a:ext>
            </a:extLst>
          </p:cNvPr>
          <p:cNvSpPr/>
          <p:nvPr/>
        </p:nvSpPr>
        <p:spPr>
          <a:xfrm>
            <a:off x="492484" y="1874271"/>
            <a:ext cx="3774312" cy="954107"/>
          </a:xfrm>
          <a:prstGeom prst="rect">
            <a:avLst/>
          </a:prstGeom>
        </p:spPr>
        <p:txBody>
          <a:bodyPr wrap="square">
            <a:spAutoFit/>
          </a:bodyPr>
          <a:lstStyle/>
          <a:p>
            <a:pPr marL="457200" indent="-457200">
              <a:buFont typeface="Arial" panose="020B0604020202020204" pitchFamily="34" charset="0"/>
              <a:buChar char="•"/>
            </a:pPr>
            <a:r>
              <a:rPr lang="en-US" sz="2800" dirty="0"/>
              <a:t>Unintuitive, but fun</a:t>
            </a:r>
          </a:p>
          <a:p>
            <a:pPr marL="457200" indent="-457200">
              <a:buFont typeface="Arial" panose="020B0604020202020204" pitchFamily="34" charset="0"/>
              <a:buChar char="•"/>
            </a:pPr>
            <a:r>
              <a:rPr lang="en-US" sz="2800" dirty="0"/>
              <a:t>Sometimes, overkill</a:t>
            </a:r>
          </a:p>
        </p:txBody>
      </p:sp>
      <p:pic>
        <p:nvPicPr>
          <p:cNvPr id="8194" name="Picture 2" descr="https://blog.datawrapper.de/img/full-180508_index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796" y="1759972"/>
            <a:ext cx="7972609" cy="385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567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092C4-4004-4231-8FB1-E6DCA1782E93}"/>
              </a:ext>
            </a:extLst>
          </p:cNvPr>
          <p:cNvPicPr>
            <a:picLocks noChangeAspect="1"/>
          </p:cNvPicPr>
          <p:nvPr/>
        </p:nvPicPr>
        <p:blipFill>
          <a:blip r:embed="rId3"/>
          <a:stretch>
            <a:fillRect/>
          </a:stretch>
        </p:blipFill>
        <p:spPr>
          <a:xfrm>
            <a:off x="4943052" y="1517940"/>
            <a:ext cx="7089946" cy="5006891"/>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Line graph to show trend of ≥ 2 variables</a:t>
            </a:r>
          </a:p>
        </p:txBody>
      </p:sp>
      <p:sp>
        <p:nvSpPr>
          <p:cNvPr id="10" name="Rectangle 9">
            <a:extLst>
              <a:ext uri="{FF2B5EF4-FFF2-40B4-BE49-F238E27FC236}">
                <a16:creationId xmlns:a16="http://schemas.microsoft.com/office/drawing/2014/main" id="{B86CDAF7-A607-4F9C-8682-40E93D72C5DC}"/>
              </a:ext>
            </a:extLst>
          </p:cNvPr>
          <p:cNvSpPr/>
          <p:nvPr/>
        </p:nvSpPr>
        <p:spPr>
          <a:xfrm>
            <a:off x="125135" y="1740150"/>
            <a:ext cx="4703617" cy="2677656"/>
          </a:xfrm>
          <a:prstGeom prst="rect">
            <a:avLst/>
          </a:prstGeom>
        </p:spPr>
        <p:txBody>
          <a:bodyPr wrap="square">
            <a:spAutoFit/>
          </a:bodyPr>
          <a:lstStyle/>
          <a:p>
            <a:pPr marL="342900" indent="-342900">
              <a:buFont typeface="Arial" panose="020B0604020202020204" pitchFamily="34" charset="0"/>
              <a:buChar char="•"/>
            </a:pPr>
            <a:r>
              <a:rPr lang="en-US" sz="2400" dirty="0"/>
              <a:t>E.g., consider house prices in relation to unemployment rate</a:t>
            </a:r>
          </a:p>
          <a:p>
            <a:pPr marL="342900" indent="-342900">
              <a:buFont typeface="Arial" panose="020B0604020202020204" pitchFamily="34" charset="0"/>
              <a:buChar char="•"/>
            </a:pPr>
            <a:r>
              <a:rPr lang="en-US" sz="2400" dirty="0"/>
              <a:t>Interested in temporal regions when both variables move in the same or in opposite directions. </a:t>
            </a:r>
          </a:p>
          <a:p>
            <a:pPr marL="342900" indent="-342900">
              <a:buFont typeface="Arial" panose="020B0604020202020204" pitchFamily="34" charset="0"/>
              <a:buChar char="•"/>
            </a:pPr>
            <a:r>
              <a:rPr lang="en-US" sz="2400" i="1" dirty="0"/>
              <a:t>Could</a:t>
            </a:r>
            <a:r>
              <a:rPr lang="en-US" sz="2400" dirty="0"/>
              <a:t> use a dual-axis chart to show both</a:t>
            </a:r>
          </a:p>
        </p:txBody>
      </p:sp>
      <p:sp>
        <p:nvSpPr>
          <p:cNvPr id="7" name="Rectangle 6">
            <a:extLst>
              <a:ext uri="{FF2B5EF4-FFF2-40B4-BE49-F238E27FC236}">
                <a16:creationId xmlns:a16="http://schemas.microsoft.com/office/drawing/2014/main" id="{C65F6DBD-3EF9-48A0-9954-07EB81C9AB01}"/>
              </a:ext>
            </a:extLst>
          </p:cNvPr>
          <p:cNvSpPr/>
          <p:nvPr/>
        </p:nvSpPr>
        <p:spPr>
          <a:xfrm>
            <a:off x="7630959" y="6370942"/>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421883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dirty="0"/>
              <a:t>Visualizing correlations</a:t>
            </a:r>
          </a:p>
        </p:txBody>
      </p:sp>
      <p:graphicFrame>
        <p:nvGraphicFramePr>
          <p:cNvPr id="5" name="Object 4"/>
          <p:cNvGraphicFramePr>
            <a:graphicFrameLocks noChangeAspect="1"/>
          </p:cNvGraphicFramePr>
          <p:nvPr/>
        </p:nvGraphicFramePr>
        <p:xfrm>
          <a:off x="-20352" y="1325562"/>
          <a:ext cx="7073224" cy="5465673"/>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20352" y="1325562"/>
                        <a:ext cx="7073224" cy="5465673"/>
                      </a:xfrm>
                      <a:prstGeom prst="rect">
                        <a:avLst/>
                      </a:prstGeom>
                    </p:spPr>
                  </p:pic>
                </p:oleObj>
              </mc:Fallback>
            </mc:AlternateContent>
          </a:graphicData>
        </a:graphic>
      </p:graphicFrame>
      <p:pic>
        <p:nvPicPr>
          <p:cNvPr id="2052" name="Picture 4" descr="https://miro.medium.com/max/480/0*abk24QJL8-9JKFE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6976" y="1715300"/>
            <a:ext cx="5554578" cy="39576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6286500" y="1796212"/>
            <a:ext cx="660400" cy="5894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86500" y="3233645"/>
            <a:ext cx="766372" cy="1838318"/>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825217" y="5539456"/>
            <a:ext cx="3436337" cy="523220"/>
          </a:xfrm>
          <a:prstGeom prst="rect">
            <a:avLst/>
          </a:prstGeom>
        </p:spPr>
        <p:txBody>
          <a:bodyPr wrap="square">
            <a:spAutoFit/>
          </a:bodyPr>
          <a:lstStyle/>
          <a:p>
            <a:r>
              <a:rPr lang="en-US" sz="1400" dirty="0"/>
              <a:t>https://medium.com/@dipti.rohan.pawar/correlation-statistical-analysis-9471411f0431</a:t>
            </a:r>
          </a:p>
        </p:txBody>
      </p:sp>
      <p:sp>
        <p:nvSpPr>
          <p:cNvPr id="8" name="TextBox 7">
            <a:extLst>
              <a:ext uri="{FF2B5EF4-FFF2-40B4-BE49-F238E27FC236}">
                <a16:creationId xmlns:a16="http://schemas.microsoft.com/office/drawing/2014/main" id="{51D0A2BD-9B78-42F3-A6A5-87DBF01E5D3D}"/>
              </a:ext>
            </a:extLst>
          </p:cNvPr>
          <p:cNvSpPr txBox="1"/>
          <p:nvPr/>
        </p:nvSpPr>
        <p:spPr>
          <a:xfrm>
            <a:off x="7740650" y="1278982"/>
            <a:ext cx="4451350" cy="400110"/>
          </a:xfrm>
          <a:prstGeom prst="rect">
            <a:avLst/>
          </a:prstGeom>
          <a:noFill/>
        </p:spPr>
        <p:txBody>
          <a:bodyPr wrap="square" rtlCol="0">
            <a:spAutoFit/>
          </a:bodyPr>
          <a:lstStyle/>
          <a:p>
            <a:r>
              <a:rPr lang="en-US" sz="2000" dirty="0"/>
              <a:t>Correlation is a linear relationship</a:t>
            </a:r>
          </a:p>
        </p:txBody>
      </p:sp>
    </p:spTree>
    <p:extLst>
      <p:ext uri="{BB962C8B-B14F-4D97-AF65-F5344CB8AC3E}">
        <p14:creationId xmlns:p14="http://schemas.microsoft.com/office/powerpoint/2010/main" val="2722910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Connected scatter plot to show trend of ≥ 2 variables</a:t>
            </a:r>
          </a:p>
        </p:txBody>
      </p:sp>
      <p:pic>
        <p:nvPicPr>
          <p:cNvPr id="3" name="Picture 2">
            <a:extLst>
              <a:ext uri="{FF2B5EF4-FFF2-40B4-BE49-F238E27FC236}">
                <a16:creationId xmlns:a16="http://schemas.microsoft.com/office/drawing/2014/main" id="{C85D420D-CDFF-4E1E-B5B1-F775E41B1DCB}"/>
              </a:ext>
            </a:extLst>
          </p:cNvPr>
          <p:cNvPicPr>
            <a:picLocks noChangeAspect="1"/>
          </p:cNvPicPr>
          <p:nvPr/>
        </p:nvPicPr>
        <p:blipFill>
          <a:blip r:embed="rId3"/>
          <a:stretch>
            <a:fillRect/>
          </a:stretch>
        </p:blipFill>
        <p:spPr>
          <a:xfrm>
            <a:off x="5225913" y="1343818"/>
            <a:ext cx="6884966" cy="4861876"/>
          </a:xfrm>
          <a:prstGeom prst="rect">
            <a:avLst/>
          </a:prstGeom>
        </p:spPr>
      </p:pic>
      <p:sp>
        <p:nvSpPr>
          <p:cNvPr id="7" name="Rectangle 6">
            <a:extLst>
              <a:ext uri="{FF2B5EF4-FFF2-40B4-BE49-F238E27FC236}">
                <a16:creationId xmlns:a16="http://schemas.microsoft.com/office/drawing/2014/main" id="{C65F6DBD-3EF9-48A0-9954-07EB81C9AB01}"/>
              </a:ext>
            </a:extLst>
          </p:cNvPr>
          <p:cNvSpPr/>
          <p:nvPr/>
        </p:nvSpPr>
        <p:spPr>
          <a:xfrm>
            <a:off x="6590053" y="6490433"/>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8" name="Rectangle 7">
            <a:extLst>
              <a:ext uri="{FF2B5EF4-FFF2-40B4-BE49-F238E27FC236}">
                <a16:creationId xmlns:a16="http://schemas.microsoft.com/office/drawing/2014/main" id="{B86CDAF7-A607-4F9C-8682-40E93D72C5DC}"/>
              </a:ext>
            </a:extLst>
          </p:cNvPr>
          <p:cNvSpPr/>
          <p:nvPr/>
        </p:nvSpPr>
        <p:spPr>
          <a:xfrm>
            <a:off x="261148" y="1271385"/>
            <a:ext cx="4703617" cy="1938992"/>
          </a:xfrm>
          <a:prstGeom prst="rect">
            <a:avLst/>
          </a:prstGeom>
        </p:spPr>
        <p:txBody>
          <a:bodyPr wrap="square">
            <a:spAutoFit/>
          </a:bodyPr>
          <a:lstStyle/>
          <a:p>
            <a:pPr marL="342900" indent="-342900">
              <a:buFont typeface="Arial" panose="020B0604020202020204" pitchFamily="34" charset="0"/>
              <a:buChar char="•"/>
            </a:pPr>
            <a:r>
              <a:rPr lang="en-US" sz="2400" dirty="0"/>
              <a:t>Like scatterplots: plotting two variables against each other</a:t>
            </a:r>
          </a:p>
          <a:p>
            <a:pPr marL="342900" indent="-342900">
              <a:buFont typeface="Arial" panose="020B0604020202020204" pitchFamily="34" charset="0"/>
              <a:buChar char="•"/>
            </a:pPr>
            <a:r>
              <a:rPr lang="en-US" sz="2400" dirty="0"/>
              <a:t>Unlike scatterplots: connecting neighboring points from the earliest time point to the latest </a:t>
            </a:r>
          </a:p>
        </p:txBody>
      </p:sp>
    </p:spTree>
    <p:extLst>
      <p:ext uri="{BB962C8B-B14F-4D97-AF65-F5344CB8AC3E}">
        <p14:creationId xmlns:p14="http://schemas.microsoft.com/office/powerpoint/2010/main" val="275872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90AA8-9391-48B7-9D57-B64B8A3145BD}"/>
              </a:ext>
            </a:extLst>
          </p:cNvPr>
          <p:cNvPicPr>
            <a:picLocks noChangeAspect="1"/>
          </p:cNvPicPr>
          <p:nvPr/>
        </p:nvPicPr>
        <p:blipFill>
          <a:blip r:embed="rId3"/>
          <a:stretch>
            <a:fillRect/>
          </a:stretch>
        </p:blipFill>
        <p:spPr>
          <a:xfrm>
            <a:off x="5247177" y="1343818"/>
            <a:ext cx="6794197" cy="4925598"/>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Connected scatter plot to show trend of ≥ 2 variables</a:t>
            </a:r>
          </a:p>
        </p:txBody>
      </p:sp>
      <p:sp>
        <p:nvSpPr>
          <p:cNvPr id="7" name="Rectangle 6">
            <a:extLst>
              <a:ext uri="{FF2B5EF4-FFF2-40B4-BE49-F238E27FC236}">
                <a16:creationId xmlns:a16="http://schemas.microsoft.com/office/drawing/2014/main" id="{C65F6DBD-3EF9-48A0-9954-07EB81C9AB01}"/>
              </a:ext>
            </a:extLst>
          </p:cNvPr>
          <p:cNvSpPr/>
          <p:nvPr/>
        </p:nvSpPr>
        <p:spPr>
          <a:xfrm>
            <a:off x="6622473" y="6495978"/>
            <a:ext cx="5569527" cy="369332"/>
          </a:xfrm>
          <a:prstGeom prst="rect">
            <a:avLst/>
          </a:prstGeom>
        </p:spPr>
        <p:txBody>
          <a:bodyPr wrap="square">
            <a:spAutoFit/>
          </a:bodyPr>
          <a:lstStyle/>
          <a:p>
            <a:r>
              <a:rPr lang="en-US" dirty="0"/>
              <a:t>Fundamentals of Data Visualization, Wilke, O’Reilly, 1</a:t>
            </a:r>
            <a:r>
              <a:rPr lang="en-US" baseline="30000" dirty="0"/>
              <a:t>st</a:t>
            </a:r>
            <a:r>
              <a:rPr lang="en-US" dirty="0"/>
              <a:t> Ed.</a:t>
            </a:r>
          </a:p>
        </p:txBody>
      </p:sp>
      <p:sp>
        <p:nvSpPr>
          <p:cNvPr id="8" name="Rectangle 7">
            <a:extLst>
              <a:ext uri="{FF2B5EF4-FFF2-40B4-BE49-F238E27FC236}">
                <a16:creationId xmlns:a16="http://schemas.microsoft.com/office/drawing/2014/main" id="{B86CDAF7-A607-4F9C-8682-40E93D72C5DC}"/>
              </a:ext>
            </a:extLst>
          </p:cNvPr>
          <p:cNvSpPr/>
          <p:nvPr/>
        </p:nvSpPr>
        <p:spPr>
          <a:xfrm>
            <a:off x="392934" y="1490008"/>
            <a:ext cx="4703617" cy="1938992"/>
          </a:xfrm>
          <a:prstGeom prst="rect">
            <a:avLst/>
          </a:prstGeom>
        </p:spPr>
        <p:txBody>
          <a:bodyPr wrap="square">
            <a:spAutoFit/>
          </a:bodyPr>
          <a:lstStyle/>
          <a:p>
            <a:pPr marL="342900" indent="-342900">
              <a:buFont typeface="Arial" panose="020B0604020202020204" pitchFamily="34" charset="0"/>
              <a:buChar char="•"/>
            </a:pPr>
            <a:r>
              <a:rPr lang="en-US" sz="2400" dirty="0"/>
              <a:t>Important to indicate both the direction and the temporal scale of the data</a:t>
            </a:r>
          </a:p>
          <a:p>
            <a:pPr marL="342900" indent="-342900">
              <a:buFont typeface="Arial" panose="020B0604020202020204" pitchFamily="34" charset="0"/>
              <a:buChar char="•"/>
            </a:pPr>
            <a:r>
              <a:rPr lang="en-US" sz="2400" dirty="0"/>
              <a:t>E.g., encode time with color gradation or arrows</a:t>
            </a:r>
          </a:p>
        </p:txBody>
      </p:sp>
    </p:spTree>
    <p:extLst>
      <p:ext uri="{BB962C8B-B14F-4D97-AF65-F5344CB8AC3E}">
        <p14:creationId xmlns:p14="http://schemas.microsoft.com/office/powerpoint/2010/main" val="1017703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90AA8-9391-48B7-9D57-B64B8A3145BD}"/>
              </a:ext>
            </a:extLst>
          </p:cNvPr>
          <p:cNvPicPr>
            <a:picLocks noChangeAspect="1"/>
          </p:cNvPicPr>
          <p:nvPr/>
        </p:nvPicPr>
        <p:blipFill>
          <a:blip r:embed="rId3"/>
          <a:stretch>
            <a:fillRect/>
          </a:stretch>
        </p:blipFill>
        <p:spPr>
          <a:xfrm>
            <a:off x="5380527" y="1343818"/>
            <a:ext cx="6794197" cy="4925598"/>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Connected scatter plot to show trend of ≥ 2 response variables</a:t>
            </a:r>
          </a:p>
        </p:txBody>
      </p:sp>
      <p:sp>
        <p:nvSpPr>
          <p:cNvPr id="7" name="Rectangle 6">
            <a:extLst>
              <a:ext uri="{FF2B5EF4-FFF2-40B4-BE49-F238E27FC236}">
                <a16:creationId xmlns:a16="http://schemas.microsoft.com/office/drawing/2014/main" id="{C65F6DBD-3EF9-48A0-9954-07EB81C9AB01}"/>
              </a:ext>
            </a:extLst>
          </p:cNvPr>
          <p:cNvSpPr/>
          <p:nvPr/>
        </p:nvSpPr>
        <p:spPr>
          <a:xfrm>
            <a:off x="7789961" y="6202360"/>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8" name="Rectangle 7">
            <a:extLst>
              <a:ext uri="{FF2B5EF4-FFF2-40B4-BE49-F238E27FC236}">
                <a16:creationId xmlns:a16="http://schemas.microsoft.com/office/drawing/2014/main" id="{B86CDAF7-A607-4F9C-8682-40E93D72C5DC}"/>
              </a:ext>
            </a:extLst>
          </p:cNvPr>
          <p:cNvSpPr/>
          <p:nvPr/>
        </p:nvSpPr>
        <p:spPr>
          <a:xfrm>
            <a:off x="311684" y="1627911"/>
            <a:ext cx="4703617" cy="2308324"/>
          </a:xfrm>
          <a:prstGeom prst="rect">
            <a:avLst/>
          </a:prstGeom>
        </p:spPr>
        <p:txBody>
          <a:bodyPr wrap="square">
            <a:spAutoFit/>
          </a:bodyPr>
          <a:lstStyle/>
          <a:p>
            <a:pPr marL="342900" indent="-342900">
              <a:buFont typeface="Arial" panose="020B0604020202020204" pitchFamily="34" charset="0"/>
              <a:buChar char="•"/>
            </a:pPr>
            <a:r>
              <a:rPr lang="en-US" sz="2400" dirty="0"/>
              <a:t>Positive/negative correlation -&gt; lines lying in the “northeast” or “southeast” directions</a:t>
            </a:r>
          </a:p>
          <a:p>
            <a:pPr marL="342900" indent="-342900">
              <a:buFont typeface="Arial" panose="020B0604020202020204" pitchFamily="34" charset="0"/>
              <a:buChar char="•"/>
            </a:pPr>
            <a:r>
              <a:rPr lang="en-US" sz="2400" dirty="0"/>
              <a:t>Cyclic relationship </a:t>
            </a:r>
            <a:r>
              <a:rPr lang="en-US" sz="2400" dirty="0">
                <a:sym typeface="Wingdings" pitchFamily="2" charset="2"/>
              </a:rPr>
              <a:t> </a:t>
            </a:r>
            <a:r>
              <a:rPr lang="en-US" sz="2400" dirty="0"/>
              <a:t>loops</a:t>
            </a:r>
          </a:p>
          <a:p>
            <a:pPr marL="342900" indent="-342900">
              <a:buFont typeface="Arial" panose="020B0604020202020204" pitchFamily="34" charset="0"/>
              <a:buChar char="•"/>
            </a:pPr>
            <a:r>
              <a:rPr lang="en-US" sz="2400" dirty="0"/>
              <a:t>Transition of the center of the circles?</a:t>
            </a:r>
          </a:p>
        </p:txBody>
      </p:sp>
      <p:sp>
        <p:nvSpPr>
          <p:cNvPr id="3" name="Oval 2"/>
          <p:cNvSpPr/>
          <p:nvPr/>
        </p:nvSpPr>
        <p:spPr>
          <a:xfrm>
            <a:off x="7065818" y="2901539"/>
            <a:ext cx="3609109" cy="2258291"/>
          </a:xfrm>
          <a:prstGeom prst="ellipse">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06490" y="2029616"/>
            <a:ext cx="1025237" cy="871923"/>
          </a:xfrm>
          <a:prstGeom prst="ellipse">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633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6D460-F69D-12BB-7CE1-956EE774BB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7D4B19A-3FBD-A646-3725-8AD031783320}"/>
              </a:ext>
            </a:extLst>
          </p:cNvPr>
          <p:cNvPicPr>
            <a:picLocks noChangeAspect="1"/>
          </p:cNvPicPr>
          <p:nvPr/>
        </p:nvPicPr>
        <p:blipFill>
          <a:blip r:embed="rId3"/>
          <a:stretch>
            <a:fillRect/>
          </a:stretch>
        </p:blipFill>
        <p:spPr>
          <a:xfrm>
            <a:off x="4102479" y="1104495"/>
            <a:ext cx="8089521" cy="5963055"/>
          </a:xfrm>
          <a:prstGeom prst="rect">
            <a:avLst/>
          </a:prstGeom>
        </p:spPr>
      </p:pic>
      <p:sp>
        <p:nvSpPr>
          <p:cNvPr id="9" name="Rectangle 8">
            <a:extLst>
              <a:ext uri="{FF2B5EF4-FFF2-40B4-BE49-F238E27FC236}">
                <a16:creationId xmlns:a16="http://schemas.microsoft.com/office/drawing/2014/main" id="{1ECB5F2F-208A-1283-7FB0-EB6BFE58CB6E}"/>
              </a:ext>
            </a:extLst>
          </p:cNvPr>
          <p:cNvSpPr/>
          <p:nvPr/>
        </p:nvSpPr>
        <p:spPr>
          <a:xfrm>
            <a:off x="6852012" y="6488668"/>
            <a:ext cx="5339988" cy="369332"/>
          </a:xfrm>
          <a:prstGeom prst="rect">
            <a:avLst/>
          </a:prstGeom>
        </p:spPr>
        <p:txBody>
          <a:bodyPr wrap="none">
            <a:spAutoFit/>
          </a:bodyPr>
          <a:lstStyle/>
          <a:p>
            <a:r>
              <a:rPr lang="en-US"/>
              <a:t>https://www.data-to-viz.com/caveat/aspect_ratio.html</a:t>
            </a:r>
          </a:p>
        </p:txBody>
      </p:sp>
      <p:sp>
        <p:nvSpPr>
          <p:cNvPr id="4" name="Rectangle 3">
            <a:extLst>
              <a:ext uri="{FF2B5EF4-FFF2-40B4-BE49-F238E27FC236}">
                <a16:creationId xmlns:a16="http://schemas.microsoft.com/office/drawing/2014/main" id="{DBCAC707-2B20-007C-D775-A4066F37F7D9}"/>
              </a:ext>
            </a:extLst>
          </p:cNvPr>
          <p:cNvSpPr/>
          <p:nvPr/>
        </p:nvSpPr>
        <p:spPr>
          <a:xfrm>
            <a:off x="318655" y="1977251"/>
            <a:ext cx="4364181" cy="1569660"/>
          </a:xfrm>
          <a:prstGeom prst="rect">
            <a:avLst/>
          </a:prstGeom>
        </p:spPr>
        <p:txBody>
          <a:bodyPr wrap="square">
            <a:spAutoFit/>
          </a:bodyPr>
          <a:lstStyle/>
          <a:p>
            <a:pPr marL="342900" indent="-342900">
              <a:buFont typeface="Arial" panose="020B0604020202020204" pitchFamily="34" charset="0"/>
              <a:buChar char="•"/>
            </a:pPr>
            <a:r>
              <a:rPr lang="en-US" sz="2400" dirty="0"/>
              <a:t>The sunspot numbers follow a periodic 11-year cycle </a:t>
            </a:r>
          </a:p>
          <a:p>
            <a:pPr marL="342900" indent="-342900">
              <a:buFont typeface="Arial" panose="020B0604020202020204" pitchFamily="34" charset="0"/>
              <a:buChar char="•"/>
            </a:pPr>
            <a:r>
              <a:rPr lang="en-US" sz="2400" dirty="0"/>
              <a:t>Some spikes are higher than others</a:t>
            </a:r>
          </a:p>
        </p:txBody>
      </p:sp>
      <p:sp>
        <p:nvSpPr>
          <p:cNvPr id="2" name="Title 1">
            <a:extLst>
              <a:ext uri="{FF2B5EF4-FFF2-40B4-BE49-F238E27FC236}">
                <a16:creationId xmlns:a16="http://schemas.microsoft.com/office/drawing/2014/main" id="{D72C73C7-D202-9F1E-FFEC-9FD352C82358}"/>
              </a:ext>
            </a:extLst>
          </p:cNvPr>
          <p:cNvSpPr>
            <a:spLocks noGrp="1"/>
          </p:cNvSpPr>
          <p:nvPr>
            <p:ph type="title"/>
          </p:nvPr>
        </p:nvSpPr>
        <p:spPr>
          <a:xfrm>
            <a:off x="838200" y="18255"/>
            <a:ext cx="10515600" cy="1325563"/>
          </a:xfrm>
        </p:spPr>
        <p:txBody>
          <a:bodyPr/>
          <a:lstStyle/>
          <a:p>
            <a:r>
              <a:rPr lang="en-US" dirty="0"/>
              <a:t>Different aspect ratios show different trends</a:t>
            </a:r>
          </a:p>
        </p:txBody>
      </p:sp>
    </p:spTree>
    <p:extLst>
      <p:ext uri="{BB962C8B-B14F-4D97-AF65-F5344CB8AC3E}">
        <p14:creationId xmlns:p14="http://schemas.microsoft.com/office/powerpoint/2010/main" val="3317115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BB87-F0B5-39F7-7083-491A9BCF3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B27CE-5DD1-4813-794F-2E1ECF95BAE1}"/>
              </a:ext>
            </a:extLst>
          </p:cNvPr>
          <p:cNvSpPr>
            <a:spLocks noGrp="1"/>
          </p:cNvSpPr>
          <p:nvPr>
            <p:ph type="title"/>
          </p:nvPr>
        </p:nvSpPr>
        <p:spPr>
          <a:xfrm>
            <a:off x="838200" y="18255"/>
            <a:ext cx="10515600" cy="1325563"/>
          </a:xfrm>
        </p:spPr>
        <p:txBody>
          <a:bodyPr/>
          <a:lstStyle/>
          <a:p>
            <a:r>
              <a:rPr lang="en-US" dirty="0"/>
              <a:t>Different aspect ratios show different trends</a:t>
            </a:r>
          </a:p>
        </p:txBody>
      </p:sp>
      <p:sp>
        <p:nvSpPr>
          <p:cNvPr id="9" name="Rectangle 8">
            <a:extLst>
              <a:ext uri="{FF2B5EF4-FFF2-40B4-BE49-F238E27FC236}">
                <a16:creationId xmlns:a16="http://schemas.microsoft.com/office/drawing/2014/main" id="{A2A5CB14-7C91-F3B0-5FA4-8BEEED14762F}"/>
              </a:ext>
            </a:extLst>
          </p:cNvPr>
          <p:cNvSpPr/>
          <p:nvPr/>
        </p:nvSpPr>
        <p:spPr>
          <a:xfrm>
            <a:off x="6852012" y="6488668"/>
            <a:ext cx="5339988" cy="369332"/>
          </a:xfrm>
          <a:prstGeom prst="rect">
            <a:avLst/>
          </a:prstGeom>
        </p:spPr>
        <p:txBody>
          <a:bodyPr wrap="none">
            <a:spAutoFit/>
          </a:bodyPr>
          <a:lstStyle/>
          <a:p>
            <a:r>
              <a:rPr lang="en-US"/>
              <a:t>https://www.data-to-viz.com/caveat/aspect_ratio.html</a:t>
            </a:r>
          </a:p>
        </p:txBody>
      </p:sp>
      <p:sp>
        <p:nvSpPr>
          <p:cNvPr id="6" name="Rectangle 5">
            <a:extLst>
              <a:ext uri="{FF2B5EF4-FFF2-40B4-BE49-F238E27FC236}">
                <a16:creationId xmlns:a16="http://schemas.microsoft.com/office/drawing/2014/main" id="{427B5DA0-8A16-1B9D-72A2-FA09E7D2E662}"/>
              </a:ext>
            </a:extLst>
          </p:cNvPr>
          <p:cNvSpPr/>
          <p:nvPr/>
        </p:nvSpPr>
        <p:spPr>
          <a:xfrm>
            <a:off x="1457325" y="1118819"/>
            <a:ext cx="9974403" cy="830997"/>
          </a:xfrm>
          <a:prstGeom prst="rect">
            <a:avLst/>
          </a:prstGeom>
        </p:spPr>
        <p:txBody>
          <a:bodyPr wrap="square">
            <a:spAutoFit/>
          </a:bodyPr>
          <a:lstStyle/>
          <a:p>
            <a:pPr marL="342900" indent="-342900">
              <a:buFont typeface="Arial" panose="020B0604020202020204" pitchFamily="34" charset="0"/>
              <a:buChar char="•"/>
            </a:pPr>
            <a:r>
              <a:rPr lang="en-US" sz="2400" dirty="0"/>
              <a:t>Aspect ratio: the ratio of the width to the height of a graphic</a:t>
            </a:r>
          </a:p>
          <a:p>
            <a:pPr marL="342900" indent="-342900">
              <a:buFont typeface="Arial" panose="020B0604020202020204" pitchFamily="34" charset="0"/>
              <a:buChar char="•"/>
            </a:pPr>
            <a:r>
              <a:rPr lang="en-US" sz="2400" dirty="0"/>
              <a:t>the sunspot # increases quicker than it decreases in a wider aspect ratio</a:t>
            </a:r>
          </a:p>
        </p:txBody>
      </p:sp>
      <p:grpSp>
        <p:nvGrpSpPr>
          <p:cNvPr id="14" name="Group 13">
            <a:extLst>
              <a:ext uri="{FF2B5EF4-FFF2-40B4-BE49-F238E27FC236}">
                <a16:creationId xmlns:a16="http://schemas.microsoft.com/office/drawing/2014/main" id="{521A2DA1-C4AE-E337-ED12-CD934DFA7365}"/>
              </a:ext>
            </a:extLst>
          </p:cNvPr>
          <p:cNvGrpSpPr/>
          <p:nvPr/>
        </p:nvGrpSpPr>
        <p:grpSpPr>
          <a:xfrm>
            <a:off x="238125" y="2124222"/>
            <a:ext cx="2986911" cy="3910309"/>
            <a:chOff x="6572250" y="1687393"/>
            <a:chExt cx="2986911" cy="4484390"/>
          </a:xfrm>
        </p:grpSpPr>
        <p:pic>
          <p:nvPicPr>
            <p:cNvPr id="7" name="Picture 6">
              <a:extLst>
                <a:ext uri="{FF2B5EF4-FFF2-40B4-BE49-F238E27FC236}">
                  <a16:creationId xmlns:a16="http://schemas.microsoft.com/office/drawing/2014/main" id="{02A39991-40CD-6B1E-4767-86518AF93ED2}"/>
                </a:ext>
              </a:extLst>
            </p:cNvPr>
            <p:cNvPicPr>
              <a:picLocks noChangeAspect="1"/>
            </p:cNvPicPr>
            <p:nvPr/>
          </p:nvPicPr>
          <p:blipFill>
            <a:blip r:embed="rId3"/>
            <a:stretch>
              <a:fillRect/>
            </a:stretch>
          </p:blipFill>
          <p:spPr>
            <a:xfrm>
              <a:off x="6572250" y="1687393"/>
              <a:ext cx="2838450" cy="4457700"/>
            </a:xfrm>
            <a:prstGeom prst="rect">
              <a:avLst/>
            </a:prstGeom>
          </p:spPr>
        </p:pic>
        <p:sp>
          <p:nvSpPr>
            <p:cNvPr id="12" name="TextBox 11">
              <a:extLst>
                <a:ext uri="{FF2B5EF4-FFF2-40B4-BE49-F238E27FC236}">
                  <a16:creationId xmlns:a16="http://schemas.microsoft.com/office/drawing/2014/main" id="{43BBAC92-CDD0-5070-86B0-6AC6A6A1C44C}"/>
                </a:ext>
              </a:extLst>
            </p:cNvPr>
            <p:cNvSpPr txBox="1"/>
            <p:nvPr/>
          </p:nvSpPr>
          <p:spPr>
            <a:xfrm>
              <a:off x="6852012" y="5802451"/>
              <a:ext cx="652743" cy="369332"/>
            </a:xfrm>
            <a:prstGeom prst="rect">
              <a:avLst/>
            </a:prstGeom>
            <a:noFill/>
          </p:spPr>
          <p:txBody>
            <a:bodyPr wrap="none" rtlCol="0">
              <a:spAutoFit/>
            </a:bodyPr>
            <a:lstStyle/>
            <a:p>
              <a:r>
                <a:rPr lang="en-US" dirty="0"/>
                <a:t>1800</a:t>
              </a:r>
            </a:p>
          </p:txBody>
        </p:sp>
        <p:sp>
          <p:nvSpPr>
            <p:cNvPr id="13" name="TextBox 12">
              <a:extLst>
                <a:ext uri="{FF2B5EF4-FFF2-40B4-BE49-F238E27FC236}">
                  <a16:creationId xmlns:a16="http://schemas.microsoft.com/office/drawing/2014/main" id="{E51A780B-C87E-4AEE-3613-15F12FB07E3B}"/>
                </a:ext>
              </a:extLst>
            </p:cNvPr>
            <p:cNvSpPr txBox="1"/>
            <p:nvPr/>
          </p:nvSpPr>
          <p:spPr>
            <a:xfrm>
              <a:off x="8906418" y="5802451"/>
              <a:ext cx="652743" cy="369332"/>
            </a:xfrm>
            <a:prstGeom prst="rect">
              <a:avLst/>
            </a:prstGeom>
            <a:noFill/>
          </p:spPr>
          <p:txBody>
            <a:bodyPr wrap="none" rtlCol="0">
              <a:spAutoFit/>
            </a:bodyPr>
            <a:lstStyle/>
            <a:p>
              <a:r>
                <a:rPr lang="en-US" dirty="0"/>
                <a:t>1900</a:t>
              </a:r>
            </a:p>
          </p:txBody>
        </p:sp>
      </p:grpSp>
      <p:pic>
        <p:nvPicPr>
          <p:cNvPr id="17" name="Picture 16">
            <a:extLst>
              <a:ext uri="{FF2B5EF4-FFF2-40B4-BE49-F238E27FC236}">
                <a16:creationId xmlns:a16="http://schemas.microsoft.com/office/drawing/2014/main" id="{D45A7187-610B-F564-0D12-C46998352299}"/>
              </a:ext>
            </a:extLst>
          </p:cNvPr>
          <p:cNvPicPr>
            <a:picLocks noChangeAspect="1"/>
          </p:cNvPicPr>
          <p:nvPr/>
        </p:nvPicPr>
        <p:blipFill>
          <a:blip r:embed="rId4"/>
          <a:stretch>
            <a:fillRect/>
          </a:stretch>
        </p:blipFill>
        <p:spPr>
          <a:xfrm>
            <a:off x="3986212" y="2248047"/>
            <a:ext cx="7972425" cy="4050121"/>
          </a:xfrm>
          <a:prstGeom prst="rect">
            <a:avLst/>
          </a:prstGeom>
        </p:spPr>
      </p:pic>
    </p:spTree>
    <p:extLst>
      <p:ext uri="{BB962C8B-B14F-4D97-AF65-F5344CB8AC3E}">
        <p14:creationId xmlns:p14="http://schemas.microsoft.com/office/powerpoint/2010/main" val="215538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736B1-AD3F-CC52-4E9B-E2B170D2F3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B4BA68-D847-B269-FB14-708B9988A740}"/>
              </a:ext>
            </a:extLst>
          </p:cNvPr>
          <p:cNvPicPr>
            <a:picLocks noChangeAspect="1"/>
          </p:cNvPicPr>
          <p:nvPr/>
        </p:nvPicPr>
        <p:blipFill>
          <a:blip r:embed="rId3"/>
          <a:stretch>
            <a:fillRect/>
          </a:stretch>
        </p:blipFill>
        <p:spPr>
          <a:xfrm>
            <a:off x="5619749" y="2306708"/>
            <a:ext cx="5928871" cy="3554002"/>
          </a:xfrm>
          <a:prstGeom prst="rect">
            <a:avLst/>
          </a:prstGeom>
        </p:spPr>
      </p:pic>
      <p:sp>
        <p:nvSpPr>
          <p:cNvPr id="2" name="Title 1">
            <a:extLst>
              <a:ext uri="{FF2B5EF4-FFF2-40B4-BE49-F238E27FC236}">
                <a16:creationId xmlns:a16="http://schemas.microsoft.com/office/drawing/2014/main" id="{3AABEFCE-1EF7-3710-50B8-E3DCAB46350B}"/>
              </a:ext>
            </a:extLst>
          </p:cNvPr>
          <p:cNvSpPr>
            <a:spLocks noGrp="1"/>
          </p:cNvSpPr>
          <p:nvPr>
            <p:ph type="title"/>
          </p:nvPr>
        </p:nvSpPr>
        <p:spPr>
          <a:xfrm>
            <a:off x="0" y="18255"/>
            <a:ext cx="12192000" cy="1325563"/>
          </a:xfrm>
        </p:spPr>
        <p:txBody>
          <a:bodyPr>
            <a:normAutofit/>
          </a:bodyPr>
          <a:lstStyle/>
          <a:p>
            <a:r>
              <a:rPr lang="en-US" dirty="0"/>
              <a:t>Different aspect ratios show different trends</a:t>
            </a:r>
          </a:p>
        </p:txBody>
      </p:sp>
      <p:sp>
        <p:nvSpPr>
          <p:cNvPr id="9" name="Rectangle 8">
            <a:extLst>
              <a:ext uri="{FF2B5EF4-FFF2-40B4-BE49-F238E27FC236}">
                <a16:creationId xmlns:a16="http://schemas.microsoft.com/office/drawing/2014/main" id="{A31945D6-718D-18FB-DBE1-D78E211874F2}"/>
              </a:ext>
            </a:extLst>
          </p:cNvPr>
          <p:cNvSpPr/>
          <p:nvPr/>
        </p:nvSpPr>
        <p:spPr>
          <a:xfrm>
            <a:off x="8584184" y="5774998"/>
            <a:ext cx="2984600" cy="307777"/>
          </a:xfrm>
          <a:prstGeom prst="rect">
            <a:avLst/>
          </a:prstGeom>
        </p:spPr>
        <p:txBody>
          <a:bodyPr wrap="none">
            <a:spAutoFit/>
          </a:bodyPr>
          <a:lstStyle/>
          <a:p>
            <a:r>
              <a:rPr lang="en-US" sz="1400" dirty="0"/>
              <a:t>W.S. Cleveland. 1993. Visualizing Data.</a:t>
            </a:r>
          </a:p>
        </p:txBody>
      </p:sp>
      <p:sp>
        <p:nvSpPr>
          <p:cNvPr id="6" name="TextBox 5">
            <a:extLst>
              <a:ext uri="{FF2B5EF4-FFF2-40B4-BE49-F238E27FC236}">
                <a16:creationId xmlns:a16="http://schemas.microsoft.com/office/drawing/2014/main" id="{5EDAC402-77C6-2811-A0A1-75E4222B5400}"/>
              </a:ext>
            </a:extLst>
          </p:cNvPr>
          <p:cNvSpPr txBox="1"/>
          <p:nvPr/>
        </p:nvSpPr>
        <p:spPr>
          <a:xfrm>
            <a:off x="248764" y="2306708"/>
            <a:ext cx="5370985" cy="1569660"/>
          </a:xfrm>
          <a:prstGeom prst="rect">
            <a:avLst/>
          </a:prstGeom>
          <a:noFill/>
        </p:spPr>
        <p:txBody>
          <a:bodyPr wrap="square">
            <a:spAutoFit/>
          </a:bodyPr>
          <a:lstStyle/>
          <a:p>
            <a:pPr marL="342900" indent="-342900">
              <a:buFont typeface="Arial" panose="020B0604020202020204" pitchFamily="34" charset="0"/>
              <a:buChar char="•"/>
            </a:pPr>
            <a:r>
              <a:rPr lang="en-US" sz="2400" dirty="0"/>
              <a:t>The signal should be placed in the 2/3</a:t>
            </a:r>
            <a:r>
              <a:rPr lang="en-US" sz="2400" baseline="30000" dirty="0"/>
              <a:t>rd</a:t>
            </a:r>
            <a:r>
              <a:rPr lang="en-US" sz="2400" dirty="0"/>
              <a:t> portion of the y-axis</a:t>
            </a:r>
          </a:p>
          <a:p>
            <a:pPr marL="342900" indent="-342900">
              <a:buFont typeface="Arial" panose="020B0604020202020204" pitchFamily="34" charset="0"/>
              <a:buChar char="•"/>
            </a:pPr>
            <a:r>
              <a:rPr lang="en-US" sz="2400" dirty="0"/>
              <a:t>The pattern of your interest should target a 45° angle (?)</a:t>
            </a:r>
          </a:p>
        </p:txBody>
      </p:sp>
    </p:spTree>
    <p:extLst>
      <p:ext uri="{BB962C8B-B14F-4D97-AF65-F5344CB8AC3E}">
        <p14:creationId xmlns:p14="http://schemas.microsoft.com/office/powerpoint/2010/main" val="636196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19"/>
            <a:ext cx="10515600" cy="1325563"/>
          </a:xfrm>
        </p:spPr>
        <p:txBody>
          <a:bodyPr/>
          <a:lstStyle/>
          <a:p>
            <a:r>
              <a:rPr lang="en-US" dirty="0"/>
              <a:t>Annotated line graph</a:t>
            </a:r>
          </a:p>
        </p:txBody>
      </p:sp>
      <p:sp>
        <p:nvSpPr>
          <p:cNvPr id="6" name="Rectangle 5">
            <a:extLst>
              <a:ext uri="{FF2B5EF4-FFF2-40B4-BE49-F238E27FC236}">
                <a16:creationId xmlns:a16="http://schemas.microsoft.com/office/drawing/2014/main" id="{1C63903F-DBBF-4620-8E0D-03F08A8027E7}"/>
              </a:ext>
            </a:extLst>
          </p:cNvPr>
          <p:cNvSpPr/>
          <p:nvPr/>
        </p:nvSpPr>
        <p:spPr>
          <a:xfrm>
            <a:off x="8166653" y="5874632"/>
            <a:ext cx="4025347" cy="523220"/>
          </a:xfrm>
          <a:prstGeom prst="rect">
            <a:avLst/>
          </a:prstGeom>
        </p:spPr>
        <p:txBody>
          <a:bodyPr wrap="square">
            <a:spAutoFit/>
          </a:bodyPr>
          <a:lstStyle/>
          <a:p>
            <a:r>
              <a:rPr lang="en-US" sz="1400" dirty="0"/>
              <a:t>http://www.storytellingwithdata.com/blog/2018/1/22/88-annotated-line-graphs</a:t>
            </a:r>
          </a:p>
        </p:txBody>
      </p:sp>
      <p:pic>
        <p:nvPicPr>
          <p:cNvPr id="9" name="Picture 8"/>
          <p:cNvPicPr>
            <a:picLocks noChangeAspect="1"/>
          </p:cNvPicPr>
          <p:nvPr/>
        </p:nvPicPr>
        <p:blipFill>
          <a:blip r:embed="rId2"/>
          <a:stretch>
            <a:fillRect/>
          </a:stretch>
        </p:blipFill>
        <p:spPr>
          <a:xfrm>
            <a:off x="3921793" y="1334382"/>
            <a:ext cx="8146382" cy="4540250"/>
          </a:xfrm>
          <a:prstGeom prst="rect">
            <a:avLst/>
          </a:prstGeom>
        </p:spPr>
      </p:pic>
      <p:sp>
        <p:nvSpPr>
          <p:cNvPr id="8" name="Rectangle 7">
            <a:extLst>
              <a:ext uri="{FF2B5EF4-FFF2-40B4-BE49-F238E27FC236}">
                <a16:creationId xmlns:a16="http://schemas.microsoft.com/office/drawing/2014/main" id="{B86CDAF7-A607-4F9C-8682-40E93D72C5DC}"/>
              </a:ext>
            </a:extLst>
          </p:cNvPr>
          <p:cNvSpPr/>
          <p:nvPr/>
        </p:nvSpPr>
        <p:spPr>
          <a:xfrm>
            <a:off x="513101" y="1875115"/>
            <a:ext cx="4906624" cy="1938992"/>
          </a:xfrm>
          <a:prstGeom prst="rect">
            <a:avLst/>
          </a:prstGeom>
        </p:spPr>
        <p:txBody>
          <a:bodyPr wrap="square">
            <a:spAutoFit/>
          </a:bodyPr>
          <a:lstStyle/>
          <a:p>
            <a:pPr marL="457200" indent="-457200">
              <a:buFont typeface="Arial" panose="020B0604020202020204" pitchFamily="34" charset="0"/>
              <a:buChar char="•"/>
            </a:pPr>
            <a:r>
              <a:rPr lang="en-US" sz="2400" dirty="0"/>
              <a:t>Due to the simplicity, possible to annotate additional information</a:t>
            </a:r>
          </a:p>
          <a:p>
            <a:pPr marL="457200" indent="-457200">
              <a:buFont typeface="Arial" panose="020B0604020202020204" pitchFamily="34" charset="0"/>
              <a:buChar char="•"/>
            </a:pPr>
            <a:r>
              <a:rPr lang="en-US" sz="2400" dirty="0"/>
              <a:t>Critical to determine the appropriate amount of information. </a:t>
            </a:r>
          </a:p>
        </p:txBody>
      </p:sp>
    </p:spTree>
    <p:extLst>
      <p:ext uri="{BB962C8B-B14F-4D97-AF65-F5344CB8AC3E}">
        <p14:creationId xmlns:p14="http://schemas.microsoft.com/office/powerpoint/2010/main" val="2281691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19"/>
            <a:ext cx="10515600" cy="1325563"/>
          </a:xfrm>
        </p:spPr>
        <p:txBody>
          <a:bodyPr/>
          <a:lstStyle/>
          <a:p>
            <a:r>
              <a:rPr lang="en-US" dirty="0"/>
              <a:t>Line graph with too much annotation </a:t>
            </a:r>
          </a:p>
        </p:txBody>
      </p:sp>
      <p:sp>
        <p:nvSpPr>
          <p:cNvPr id="6" name="Rectangle 5">
            <a:extLst>
              <a:ext uri="{FF2B5EF4-FFF2-40B4-BE49-F238E27FC236}">
                <a16:creationId xmlns:a16="http://schemas.microsoft.com/office/drawing/2014/main" id="{1C63903F-DBBF-4620-8E0D-03F08A8027E7}"/>
              </a:ext>
            </a:extLst>
          </p:cNvPr>
          <p:cNvSpPr/>
          <p:nvPr/>
        </p:nvSpPr>
        <p:spPr>
          <a:xfrm>
            <a:off x="8953500" y="6211669"/>
            <a:ext cx="3238500" cy="523220"/>
          </a:xfrm>
          <a:prstGeom prst="rect">
            <a:avLst/>
          </a:prstGeom>
        </p:spPr>
        <p:txBody>
          <a:bodyPr wrap="square">
            <a:spAutoFit/>
          </a:bodyPr>
          <a:lstStyle/>
          <a:p>
            <a:r>
              <a:rPr lang="en-US" sz="1400" dirty="0"/>
              <a:t>http://www.storytellingwithdata.com/blog/2018/1/22/88-annotated-line-graphs</a:t>
            </a:r>
          </a:p>
        </p:txBody>
      </p:sp>
      <p:sp>
        <p:nvSpPr>
          <p:cNvPr id="8" name="Rectangle 7">
            <a:extLst>
              <a:ext uri="{FF2B5EF4-FFF2-40B4-BE49-F238E27FC236}">
                <a16:creationId xmlns:a16="http://schemas.microsoft.com/office/drawing/2014/main" id="{B86CDAF7-A607-4F9C-8682-40E93D72C5DC}"/>
              </a:ext>
            </a:extLst>
          </p:cNvPr>
          <p:cNvSpPr/>
          <p:nvPr/>
        </p:nvSpPr>
        <p:spPr>
          <a:xfrm>
            <a:off x="422185" y="1334382"/>
            <a:ext cx="4020799" cy="3046988"/>
          </a:xfrm>
          <a:prstGeom prst="rect">
            <a:avLst/>
          </a:prstGeom>
        </p:spPr>
        <p:txBody>
          <a:bodyPr wrap="square">
            <a:spAutoFit/>
          </a:bodyPr>
          <a:lstStyle/>
          <a:p>
            <a:pPr marL="457200" indent="-457200">
              <a:buFont typeface="Arial" panose="020B0604020202020204" pitchFamily="34" charset="0"/>
              <a:buChar char="•"/>
            </a:pPr>
            <a:r>
              <a:rPr lang="en-US" sz="2400" dirty="0"/>
              <a:t>Each additional label might not seem like “too much”</a:t>
            </a:r>
          </a:p>
          <a:p>
            <a:pPr marL="457200" indent="-457200">
              <a:buFont typeface="Arial" panose="020B0604020202020204" pitchFamily="34" charset="0"/>
              <a:buChar char="•"/>
            </a:pPr>
            <a:r>
              <a:rPr lang="en-US" sz="2400" dirty="0"/>
              <a:t>Eventually you can end up with too much information</a:t>
            </a:r>
          </a:p>
          <a:p>
            <a:pPr marL="457200" indent="-457200">
              <a:buFont typeface="Arial" panose="020B0604020202020204" pitchFamily="34" charset="0"/>
              <a:buChar char="•"/>
            </a:pPr>
            <a:r>
              <a:rPr lang="en-US" sz="2400" dirty="0">
                <a:sym typeface="Wingdings" pitchFamily="2" charset="2"/>
              </a:rPr>
              <a:t> </a:t>
            </a:r>
            <a:r>
              <a:rPr lang="en-US" sz="2400" dirty="0"/>
              <a:t>Critical to determine the appropriate amount of info. </a:t>
            </a:r>
          </a:p>
          <a:p>
            <a:pPr marL="457200" indent="-457200">
              <a:buFont typeface="Arial" panose="020B0604020202020204" pitchFamily="34" charset="0"/>
              <a:buChar char="•"/>
            </a:pPr>
            <a:endParaRPr lang="en-US" sz="2400" dirty="0">
              <a:solidFill>
                <a:srgbClr val="FF0000"/>
              </a:solidFill>
            </a:endParaRPr>
          </a:p>
        </p:txBody>
      </p:sp>
      <p:pic>
        <p:nvPicPr>
          <p:cNvPr id="4" name="Picture 3"/>
          <p:cNvPicPr>
            <a:picLocks noChangeAspect="1"/>
          </p:cNvPicPr>
          <p:nvPr/>
        </p:nvPicPr>
        <p:blipFill>
          <a:blip r:embed="rId2"/>
          <a:stretch>
            <a:fillRect/>
          </a:stretch>
        </p:blipFill>
        <p:spPr>
          <a:xfrm>
            <a:off x="4376309" y="1334382"/>
            <a:ext cx="7815691" cy="4814800"/>
          </a:xfrm>
          <a:prstGeom prst="rect">
            <a:avLst/>
          </a:prstGeom>
        </p:spPr>
      </p:pic>
    </p:spTree>
    <p:extLst>
      <p:ext uri="{BB962C8B-B14F-4D97-AF65-F5344CB8AC3E}">
        <p14:creationId xmlns:p14="http://schemas.microsoft.com/office/powerpoint/2010/main" val="4126177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9076-0C51-4E8D-AA35-9E0A9EFD4830}"/>
              </a:ext>
            </a:extLst>
          </p:cNvPr>
          <p:cNvSpPr>
            <a:spLocks noGrp="1"/>
          </p:cNvSpPr>
          <p:nvPr>
            <p:ph type="title"/>
          </p:nvPr>
        </p:nvSpPr>
        <p:spPr>
          <a:xfrm>
            <a:off x="0" y="0"/>
            <a:ext cx="12192000" cy="1325563"/>
          </a:xfrm>
        </p:spPr>
        <p:txBody>
          <a:bodyPr/>
          <a:lstStyle/>
          <a:p>
            <a:r>
              <a:rPr lang="en-US" dirty="0"/>
              <a:t>Complex biological signals in line plots</a:t>
            </a:r>
          </a:p>
        </p:txBody>
      </p:sp>
      <p:pic>
        <p:nvPicPr>
          <p:cNvPr id="1028" name="Picture 4" descr="conservation">
            <a:extLst>
              <a:ext uri="{FF2B5EF4-FFF2-40B4-BE49-F238E27FC236}">
                <a16:creationId xmlns:a16="http://schemas.microsoft.com/office/drawing/2014/main" id="{30938477-91F7-4834-88DB-9BB9444A3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25563"/>
            <a:ext cx="5846082" cy="38525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262CAB-61F8-4716-B875-52C21C4216D1}"/>
              </a:ext>
            </a:extLst>
          </p:cNvPr>
          <p:cNvSpPr txBox="1"/>
          <p:nvPr/>
        </p:nvSpPr>
        <p:spPr>
          <a:xfrm>
            <a:off x="8541471" y="5009217"/>
            <a:ext cx="3650529" cy="523220"/>
          </a:xfrm>
          <a:prstGeom prst="rect">
            <a:avLst/>
          </a:prstGeom>
          <a:noFill/>
        </p:spPr>
        <p:txBody>
          <a:bodyPr wrap="square">
            <a:spAutoFit/>
          </a:bodyPr>
          <a:lstStyle/>
          <a:p>
            <a:r>
              <a:rPr lang="en-US" sz="1400" dirty="0"/>
              <a:t>https://davetang.org/muse/2014/08/28/finding-sequence-conservation/</a:t>
            </a:r>
          </a:p>
        </p:txBody>
      </p:sp>
      <p:sp>
        <p:nvSpPr>
          <p:cNvPr id="6" name="Rectangle 5">
            <a:extLst>
              <a:ext uri="{FF2B5EF4-FFF2-40B4-BE49-F238E27FC236}">
                <a16:creationId xmlns:a16="http://schemas.microsoft.com/office/drawing/2014/main" id="{A104D09D-B332-4A07-AA60-D337BE0E0895}"/>
              </a:ext>
            </a:extLst>
          </p:cNvPr>
          <p:cNvSpPr/>
          <p:nvPr/>
        </p:nvSpPr>
        <p:spPr>
          <a:xfrm>
            <a:off x="502184" y="1101510"/>
            <a:ext cx="5257801" cy="400110"/>
          </a:xfrm>
          <a:prstGeom prst="rect">
            <a:avLst/>
          </a:prstGeom>
        </p:spPr>
        <p:txBody>
          <a:bodyPr wrap="square">
            <a:spAutoFit/>
          </a:bodyPr>
          <a:lstStyle/>
          <a:p>
            <a:r>
              <a:rPr lang="en-US" sz="2000" dirty="0"/>
              <a:t>Genetic/epigenetic signal from sequencing data</a:t>
            </a:r>
          </a:p>
        </p:txBody>
      </p:sp>
      <p:sp>
        <p:nvSpPr>
          <p:cNvPr id="8" name="Rectangle 7">
            <a:extLst>
              <a:ext uri="{FF2B5EF4-FFF2-40B4-BE49-F238E27FC236}">
                <a16:creationId xmlns:a16="http://schemas.microsoft.com/office/drawing/2014/main" id="{8A13EA2A-5891-4844-B5E1-67A0C6061985}"/>
              </a:ext>
            </a:extLst>
          </p:cNvPr>
          <p:cNvSpPr/>
          <p:nvPr/>
        </p:nvSpPr>
        <p:spPr>
          <a:xfrm>
            <a:off x="7160238" y="1125508"/>
            <a:ext cx="4126888" cy="400110"/>
          </a:xfrm>
          <a:prstGeom prst="rect">
            <a:avLst/>
          </a:prstGeom>
        </p:spPr>
        <p:txBody>
          <a:bodyPr wrap="square">
            <a:spAutoFit/>
          </a:bodyPr>
          <a:lstStyle/>
          <a:p>
            <a:r>
              <a:rPr lang="en-US" sz="2000" dirty="0"/>
              <a:t>Conservation signal on genomics data</a:t>
            </a:r>
          </a:p>
        </p:txBody>
      </p:sp>
      <p:sp>
        <p:nvSpPr>
          <p:cNvPr id="9" name="Rectangle 8">
            <a:extLst>
              <a:ext uri="{FF2B5EF4-FFF2-40B4-BE49-F238E27FC236}">
                <a16:creationId xmlns:a16="http://schemas.microsoft.com/office/drawing/2014/main" id="{C3045D2E-DBE5-47F1-B0F8-67E822A2DD79}"/>
              </a:ext>
            </a:extLst>
          </p:cNvPr>
          <p:cNvSpPr/>
          <p:nvPr/>
        </p:nvSpPr>
        <p:spPr>
          <a:xfrm>
            <a:off x="498242" y="6338200"/>
            <a:ext cx="9955609" cy="461665"/>
          </a:xfrm>
          <a:prstGeom prst="rect">
            <a:avLst/>
          </a:prstGeom>
        </p:spPr>
        <p:txBody>
          <a:bodyPr wrap="square">
            <a:spAutoFit/>
          </a:bodyPr>
          <a:lstStyle/>
          <a:p>
            <a:pPr marL="342900" indent="-342900">
              <a:buFont typeface="Arial" panose="020B0604020202020204" pitchFamily="34" charset="0"/>
              <a:buChar char="•"/>
            </a:pPr>
            <a:r>
              <a:rPr lang="en-US" sz="2400" dirty="0"/>
              <a:t>Dynamic changes across the whole genome (e. g., 6.4 billion BP for human)</a:t>
            </a:r>
          </a:p>
        </p:txBody>
      </p:sp>
      <p:pic>
        <p:nvPicPr>
          <p:cNvPr id="10" name="Picture 4">
            <a:extLst>
              <a:ext uri="{FF2B5EF4-FFF2-40B4-BE49-F238E27FC236}">
                <a16:creationId xmlns:a16="http://schemas.microsoft.com/office/drawing/2014/main" id="{FB9CAE7C-67F6-46D4-8E83-3963C0117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 y="1471142"/>
            <a:ext cx="5265683" cy="35778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D5AC05-FA0F-436B-95F2-A00115756AF0}"/>
              </a:ext>
            </a:extLst>
          </p:cNvPr>
          <p:cNvPicPr>
            <a:picLocks noChangeAspect="1"/>
          </p:cNvPicPr>
          <p:nvPr/>
        </p:nvPicPr>
        <p:blipFill>
          <a:blip r:embed="rId4"/>
          <a:stretch>
            <a:fillRect/>
          </a:stretch>
        </p:blipFill>
        <p:spPr>
          <a:xfrm rot="5400000">
            <a:off x="5308781" y="4368393"/>
            <a:ext cx="1238423" cy="2857899"/>
          </a:xfrm>
          <a:prstGeom prst="rect">
            <a:avLst/>
          </a:prstGeom>
        </p:spPr>
      </p:pic>
      <p:cxnSp>
        <p:nvCxnSpPr>
          <p:cNvPr id="11" name="Straight Connector 10">
            <a:extLst>
              <a:ext uri="{FF2B5EF4-FFF2-40B4-BE49-F238E27FC236}">
                <a16:creationId xmlns:a16="http://schemas.microsoft.com/office/drawing/2014/main" id="{D50BA10F-B042-49F3-B474-B81981194A8C}"/>
              </a:ext>
            </a:extLst>
          </p:cNvPr>
          <p:cNvCxnSpPr>
            <a:cxnSpLocks/>
          </p:cNvCxnSpPr>
          <p:nvPr/>
        </p:nvCxnSpPr>
        <p:spPr>
          <a:xfrm flipH="1" flipV="1">
            <a:off x="840828" y="5048957"/>
            <a:ext cx="3771714" cy="33790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57A556-CC77-4212-88E9-319E05B6D067}"/>
              </a:ext>
            </a:extLst>
          </p:cNvPr>
          <p:cNvCxnSpPr>
            <a:cxnSpLocks/>
          </p:cNvCxnSpPr>
          <p:nvPr/>
        </p:nvCxnSpPr>
        <p:spPr>
          <a:xfrm flipV="1">
            <a:off x="4944617" y="5009217"/>
            <a:ext cx="667907" cy="41934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DE1089-2BC1-4523-9668-1C6F5D872E00}"/>
              </a:ext>
            </a:extLst>
          </p:cNvPr>
          <p:cNvCxnSpPr>
            <a:cxnSpLocks/>
          </p:cNvCxnSpPr>
          <p:nvPr/>
        </p:nvCxnSpPr>
        <p:spPr>
          <a:xfrm>
            <a:off x="4603531" y="5376348"/>
            <a:ext cx="341086" cy="522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494C29-E7C5-4502-A129-E3C343229551}"/>
              </a:ext>
            </a:extLst>
          </p:cNvPr>
          <p:cNvCxnSpPr>
            <a:cxnSpLocks/>
          </p:cNvCxnSpPr>
          <p:nvPr/>
        </p:nvCxnSpPr>
        <p:spPr>
          <a:xfrm flipV="1">
            <a:off x="6716110" y="5386858"/>
            <a:ext cx="262759" cy="14557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919FCA1-1D78-4D35-9FD4-6026736AA176}"/>
              </a:ext>
            </a:extLst>
          </p:cNvPr>
          <p:cNvCxnSpPr>
            <a:cxnSpLocks/>
          </p:cNvCxnSpPr>
          <p:nvPr/>
        </p:nvCxnSpPr>
        <p:spPr>
          <a:xfrm flipH="1" flipV="1">
            <a:off x="6641467" y="4606299"/>
            <a:ext cx="111166" cy="92613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0F9A0-6056-4EC6-93B6-C3DEDA7FEC4C}"/>
              </a:ext>
            </a:extLst>
          </p:cNvPr>
          <p:cNvCxnSpPr>
            <a:cxnSpLocks/>
          </p:cNvCxnSpPr>
          <p:nvPr/>
        </p:nvCxnSpPr>
        <p:spPr>
          <a:xfrm flipV="1">
            <a:off x="6978869" y="4682545"/>
            <a:ext cx="4742378" cy="70431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42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E559-34C7-48BE-8FC2-797372CA6AA5}"/>
              </a:ext>
            </a:extLst>
          </p:cNvPr>
          <p:cNvSpPr>
            <a:spLocks noGrp="1"/>
          </p:cNvSpPr>
          <p:nvPr>
            <p:ph type="title"/>
          </p:nvPr>
        </p:nvSpPr>
        <p:spPr>
          <a:xfrm>
            <a:off x="0" y="0"/>
            <a:ext cx="11353800" cy="1325563"/>
          </a:xfrm>
        </p:spPr>
        <p:txBody>
          <a:bodyPr/>
          <a:lstStyle/>
          <a:p>
            <a:r>
              <a:rPr lang="en-US" dirty="0"/>
              <a:t>Shaded line plots for each case</a:t>
            </a:r>
          </a:p>
        </p:txBody>
      </p:sp>
      <p:pic>
        <p:nvPicPr>
          <p:cNvPr id="2052" name="Picture 4">
            <a:extLst>
              <a:ext uri="{FF2B5EF4-FFF2-40B4-BE49-F238E27FC236}">
                <a16:creationId xmlns:a16="http://schemas.microsoft.com/office/drawing/2014/main" id="{8BEBD88D-B4A3-4E4B-89B5-77419437C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806" y="1028808"/>
            <a:ext cx="8126194" cy="55214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C1A96B-3BDB-45EE-A8BD-1FFC00EE1B08}"/>
              </a:ext>
            </a:extLst>
          </p:cNvPr>
          <p:cNvSpPr txBox="1"/>
          <p:nvPr/>
        </p:nvSpPr>
        <p:spPr>
          <a:xfrm>
            <a:off x="8630871" y="6550223"/>
            <a:ext cx="6222124" cy="307777"/>
          </a:xfrm>
          <a:prstGeom prst="rect">
            <a:avLst/>
          </a:prstGeom>
          <a:noFill/>
        </p:spPr>
        <p:txBody>
          <a:bodyPr wrap="square">
            <a:spAutoFit/>
          </a:bodyPr>
          <a:lstStyle/>
          <a:p>
            <a:r>
              <a:rPr lang="en-US" sz="1400" b="0" i="0" dirty="0">
                <a:solidFill>
                  <a:srgbClr val="252525"/>
                </a:solidFill>
                <a:effectLst/>
                <a:latin typeface="Arial" panose="020B0604020202020204" pitchFamily="34" charset="0"/>
              </a:rPr>
              <a:t>Pham et al. PLOS Genetics. </a:t>
            </a:r>
            <a:r>
              <a:rPr lang="en-US" sz="1400" dirty="0">
                <a:solidFill>
                  <a:srgbClr val="252525"/>
                </a:solidFill>
                <a:latin typeface="Arial" panose="020B0604020202020204" pitchFamily="34" charset="0"/>
              </a:rPr>
              <a:t>2015</a:t>
            </a:r>
            <a:endParaRPr lang="en-US" sz="1400" dirty="0"/>
          </a:p>
        </p:txBody>
      </p:sp>
      <p:sp>
        <p:nvSpPr>
          <p:cNvPr id="15" name="Rectangle 14">
            <a:extLst>
              <a:ext uri="{FF2B5EF4-FFF2-40B4-BE49-F238E27FC236}">
                <a16:creationId xmlns:a16="http://schemas.microsoft.com/office/drawing/2014/main" id="{C8C3324C-3DD9-49F6-9F25-E617B9B1BE4E}"/>
              </a:ext>
            </a:extLst>
          </p:cNvPr>
          <p:cNvSpPr/>
          <p:nvPr/>
        </p:nvSpPr>
        <p:spPr>
          <a:xfrm>
            <a:off x="142955" y="1499619"/>
            <a:ext cx="4559673" cy="830997"/>
          </a:xfrm>
          <a:prstGeom prst="rect">
            <a:avLst/>
          </a:prstGeom>
        </p:spPr>
        <p:txBody>
          <a:bodyPr wrap="square">
            <a:spAutoFit/>
          </a:bodyPr>
          <a:lstStyle/>
          <a:p>
            <a:pPr marL="342900" indent="-342900">
              <a:buFont typeface="Arial" panose="020B0604020202020204" pitchFamily="34" charset="0"/>
              <a:buChar char="•"/>
            </a:pPr>
            <a:r>
              <a:rPr lang="en-US" sz="2400" dirty="0"/>
              <a:t>To discuss in detail when covering Genome Browser</a:t>
            </a:r>
          </a:p>
        </p:txBody>
      </p:sp>
    </p:spTree>
    <p:extLst>
      <p:ext uri="{BB962C8B-B14F-4D97-AF65-F5344CB8AC3E}">
        <p14:creationId xmlns:p14="http://schemas.microsoft.com/office/powerpoint/2010/main" val="323569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dirty="0"/>
              <a:t>Visualizing a difference in means</a:t>
            </a:r>
          </a:p>
        </p:txBody>
      </p:sp>
      <p:graphicFrame>
        <p:nvGraphicFramePr>
          <p:cNvPr id="5" name="Object 4"/>
          <p:cNvGraphicFramePr>
            <a:graphicFrameLocks noChangeAspect="1"/>
          </p:cNvGraphicFramePr>
          <p:nvPr/>
        </p:nvGraphicFramePr>
        <p:xfrm>
          <a:off x="-183862" y="1199214"/>
          <a:ext cx="7236734" cy="5592022"/>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183862" y="1199214"/>
                        <a:ext cx="7236734" cy="5592022"/>
                      </a:xfrm>
                      <a:prstGeom prst="rect">
                        <a:avLst/>
                      </a:prstGeom>
                    </p:spPr>
                  </p:pic>
                </p:oleObj>
              </mc:Fallback>
            </mc:AlternateContent>
          </a:graphicData>
        </a:graphic>
      </p:graphicFrame>
      <p:cxnSp>
        <p:nvCxnSpPr>
          <p:cNvPr id="6" name="Straight Connector 5"/>
          <p:cNvCxnSpPr>
            <a:cxnSpLocks/>
          </p:cNvCxnSpPr>
          <p:nvPr/>
        </p:nvCxnSpPr>
        <p:spPr>
          <a:xfrm flipV="1">
            <a:off x="6286500" y="2524777"/>
            <a:ext cx="782638" cy="699067"/>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6286500" y="4071845"/>
            <a:ext cx="1174221" cy="874203"/>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70547" y="4946048"/>
            <a:ext cx="2228851" cy="523220"/>
          </a:xfrm>
          <a:prstGeom prst="rect">
            <a:avLst/>
          </a:prstGeom>
        </p:spPr>
        <p:txBody>
          <a:bodyPr wrap="square">
            <a:spAutoFit/>
          </a:bodyPr>
          <a:lstStyle/>
          <a:p>
            <a:r>
              <a:rPr lang="en-US" sz="1400" dirty="0"/>
              <a:t>https://raybiotech.com/learning-center/t-test-anova/</a:t>
            </a:r>
          </a:p>
        </p:txBody>
      </p:sp>
      <p:pic>
        <p:nvPicPr>
          <p:cNvPr id="4" name="Picture 3">
            <a:extLst>
              <a:ext uri="{FF2B5EF4-FFF2-40B4-BE49-F238E27FC236}">
                <a16:creationId xmlns:a16="http://schemas.microsoft.com/office/drawing/2014/main" id="{887EFBDA-4B5D-4247-9FDB-317AAF693B07}"/>
              </a:ext>
            </a:extLst>
          </p:cNvPr>
          <p:cNvPicPr>
            <a:picLocks noChangeAspect="1"/>
          </p:cNvPicPr>
          <p:nvPr/>
        </p:nvPicPr>
        <p:blipFill>
          <a:blip r:embed="rId4"/>
          <a:stretch>
            <a:fillRect/>
          </a:stretch>
        </p:blipFill>
        <p:spPr>
          <a:xfrm>
            <a:off x="7243372" y="2520534"/>
            <a:ext cx="3532274" cy="2461403"/>
          </a:xfrm>
          <a:prstGeom prst="rect">
            <a:avLst/>
          </a:prstGeom>
        </p:spPr>
      </p:pic>
      <p:sp>
        <p:nvSpPr>
          <p:cNvPr id="14" name="TextBox 13">
            <a:extLst>
              <a:ext uri="{FF2B5EF4-FFF2-40B4-BE49-F238E27FC236}">
                <a16:creationId xmlns:a16="http://schemas.microsoft.com/office/drawing/2014/main" id="{0BF01CF6-9F8A-4B5C-9499-95959C74D656}"/>
              </a:ext>
            </a:extLst>
          </p:cNvPr>
          <p:cNvSpPr txBox="1"/>
          <p:nvPr/>
        </p:nvSpPr>
        <p:spPr>
          <a:xfrm>
            <a:off x="7396761" y="1853170"/>
            <a:ext cx="4451350" cy="707886"/>
          </a:xfrm>
          <a:prstGeom prst="rect">
            <a:avLst/>
          </a:prstGeom>
          <a:noFill/>
        </p:spPr>
        <p:txBody>
          <a:bodyPr wrap="square" rtlCol="0">
            <a:spAutoFit/>
          </a:bodyPr>
          <a:lstStyle/>
          <a:p>
            <a:r>
              <a:rPr lang="en-US" sz="2000" dirty="0"/>
              <a:t>Group mean difference implies difference in two distributions</a:t>
            </a:r>
          </a:p>
        </p:txBody>
      </p:sp>
    </p:spTree>
    <p:extLst>
      <p:ext uri="{BB962C8B-B14F-4D97-AF65-F5344CB8AC3E}">
        <p14:creationId xmlns:p14="http://schemas.microsoft.com/office/powerpoint/2010/main" val="372334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5B7F-E729-448B-81B1-D27F158EDA58}"/>
              </a:ext>
            </a:extLst>
          </p:cNvPr>
          <p:cNvSpPr>
            <a:spLocks noGrp="1"/>
          </p:cNvSpPr>
          <p:nvPr>
            <p:ph type="title"/>
          </p:nvPr>
        </p:nvSpPr>
        <p:spPr>
          <a:xfrm>
            <a:off x="838200" y="18255"/>
            <a:ext cx="10515600" cy="1325563"/>
          </a:xfrm>
        </p:spPr>
        <p:txBody>
          <a:bodyPr/>
          <a:lstStyle/>
          <a:p>
            <a:r>
              <a:rPr lang="en-US" dirty="0"/>
              <a:t>Heatmaps to show many signals</a:t>
            </a:r>
          </a:p>
        </p:txBody>
      </p:sp>
      <p:sp>
        <p:nvSpPr>
          <p:cNvPr id="8" name="TextBox 7">
            <a:extLst>
              <a:ext uri="{FF2B5EF4-FFF2-40B4-BE49-F238E27FC236}">
                <a16:creationId xmlns:a16="http://schemas.microsoft.com/office/drawing/2014/main" id="{98EE56C6-4AE5-49EF-847A-DD171F7AED0B}"/>
              </a:ext>
            </a:extLst>
          </p:cNvPr>
          <p:cNvSpPr txBox="1"/>
          <p:nvPr/>
        </p:nvSpPr>
        <p:spPr>
          <a:xfrm>
            <a:off x="9000374" y="6465385"/>
            <a:ext cx="3013577" cy="307777"/>
          </a:xfrm>
          <a:prstGeom prst="rect">
            <a:avLst/>
          </a:prstGeom>
          <a:noFill/>
        </p:spPr>
        <p:txBody>
          <a:bodyPr wrap="square">
            <a:spAutoFit/>
          </a:bodyPr>
          <a:lstStyle/>
          <a:p>
            <a:r>
              <a:rPr lang="en-US" sz="1400" dirty="0"/>
              <a:t>Akhtar et al. Life Science Alliance, 2019</a:t>
            </a:r>
          </a:p>
        </p:txBody>
      </p:sp>
      <p:pic>
        <p:nvPicPr>
          <p:cNvPr id="11" name="Picture 4">
            <a:extLst>
              <a:ext uri="{FF2B5EF4-FFF2-40B4-BE49-F238E27FC236}">
                <a16:creationId xmlns:a16="http://schemas.microsoft.com/office/drawing/2014/main" id="{E0C03F9A-36AB-4F2F-9D95-7592A0C64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70" y="1778716"/>
            <a:ext cx="6091034" cy="41386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048755-3932-4B86-A619-DC8F08076CA4}"/>
              </a:ext>
            </a:extLst>
          </p:cNvPr>
          <p:cNvPicPr>
            <a:picLocks noChangeAspect="1"/>
          </p:cNvPicPr>
          <p:nvPr/>
        </p:nvPicPr>
        <p:blipFill>
          <a:blip r:embed="rId3"/>
          <a:stretch>
            <a:fillRect/>
          </a:stretch>
        </p:blipFill>
        <p:spPr>
          <a:xfrm>
            <a:off x="7241628" y="1597414"/>
            <a:ext cx="4698124" cy="4405480"/>
          </a:xfrm>
          <a:prstGeom prst="rect">
            <a:avLst/>
          </a:prstGeom>
        </p:spPr>
      </p:pic>
      <p:sp>
        <p:nvSpPr>
          <p:cNvPr id="14" name="Arrow: Right 13">
            <a:extLst>
              <a:ext uri="{FF2B5EF4-FFF2-40B4-BE49-F238E27FC236}">
                <a16:creationId xmlns:a16="http://schemas.microsoft.com/office/drawing/2014/main" id="{7E2F6640-9189-4F8D-BC49-948E34027A64}"/>
              </a:ext>
            </a:extLst>
          </p:cNvPr>
          <p:cNvSpPr/>
          <p:nvPr/>
        </p:nvSpPr>
        <p:spPr>
          <a:xfrm>
            <a:off x="6453353" y="3429000"/>
            <a:ext cx="693682" cy="670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80F5219-E688-4A92-9E7F-A3D0FE2CD442}"/>
              </a:ext>
            </a:extLst>
          </p:cNvPr>
          <p:cNvSpPr txBox="1"/>
          <p:nvPr/>
        </p:nvSpPr>
        <p:spPr>
          <a:xfrm>
            <a:off x="6212179" y="2843772"/>
            <a:ext cx="1029449" cy="646331"/>
          </a:xfrm>
          <a:prstGeom prst="rect">
            <a:avLst/>
          </a:prstGeom>
          <a:noFill/>
        </p:spPr>
        <p:txBody>
          <a:bodyPr wrap="none" rtlCol="0">
            <a:spAutoFit/>
          </a:bodyPr>
          <a:lstStyle/>
          <a:p>
            <a:r>
              <a:rPr lang="en-US" dirty="0"/>
              <a:t>Multiple </a:t>
            </a:r>
          </a:p>
          <a:p>
            <a:r>
              <a:rPr lang="en-US" dirty="0"/>
              <a:t>regions</a:t>
            </a:r>
          </a:p>
        </p:txBody>
      </p:sp>
    </p:spTree>
    <p:extLst>
      <p:ext uri="{BB962C8B-B14F-4D97-AF65-F5344CB8AC3E}">
        <p14:creationId xmlns:p14="http://schemas.microsoft.com/office/powerpoint/2010/main" val="133282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5B7F-E729-448B-81B1-D27F158EDA58}"/>
              </a:ext>
            </a:extLst>
          </p:cNvPr>
          <p:cNvSpPr>
            <a:spLocks noGrp="1"/>
          </p:cNvSpPr>
          <p:nvPr>
            <p:ph type="title"/>
          </p:nvPr>
        </p:nvSpPr>
        <p:spPr>
          <a:xfrm>
            <a:off x="838200" y="18255"/>
            <a:ext cx="10515600" cy="1325563"/>
          </a:xfrm>
        </p:spPr>
        <p:txBody>
          <a:bodyPr/>
          <a:lstStyle/>
          <a:p>
            <a:r>
              <a:rPr lang="en-US" dirty="0"/>
              <a:t>Lines plots as summary of MANY signals</a:t>
            </a:r>
          </a:p>
        </p:txBody>
      </p:sp>
      <p:sp>
        <p:nvSpPr>
          <p:cNvPr id="8" name="TextBox 7">
            <a:extLst>
              <a:ext uri="{FF2B5EF4-FFF2-40B4-BE49-F238E27FC236}">
                <a16:creationId xmlns:a16="http://schemas.microsoft.com/office/drawing/2014/main" id="{98EE56C6-4AE5-49EF-847A-DD171F7AED0B}"/>
              </a:ext>
            </a:extLst>
          </p:cNvPr>
          <p:cNvSpPr txBox="1"/>
          <p:nvPr/>
        </p:nvSpPr>
        <p:spPr>
          <a:xfrm>
            <a:off x="9000374" y="6465385"/>
            <a:ext cx="3013577" cy="307777"/>
          </a:xfrm>
          <a:prstGeom prst="rect">
            <a:avLst/>
          </a:prstGeom>
          <a:noFill/>
        </p:spPr>
        <p:txBody>
          <a:bodyPr wrap="square">
            <a:spAutoFit/>
          </a:bodyPr>
          <a:lstStyle/>
          <a:p>
            <a:r>
              <a:rPr lang="en-US" sz="1400" dirty="0"/>
              <a:t>Akhtar et al. Life Science Alliance, 2019</a:t>
            </a:r>
          </a:p>
        </p:txBody>
      </p:sp>
      <p:pic>
        <p:nvPicPr>
          <p:cNvPr id="13" name="Picture 12">
            <a:extLst>
              <a:ext uri="{FF2B5EF4-FFF2-40B4-BE49-F238E27FC236}">
                <a16:creationId xmlns:a16="http://schemas.microsoft.com/office/drawing/2014/main" id="{25048755-3932-4B86-A619-DC8F08076CA4}"/>
              </a:ext>
            </a:extLst>
          </p:cNvPr>
          <p:cNvPicPr>
            <a:picLocks noChangeAspect="1"/>
          </p:cNvPicPr>
          <p:nvPr/>
        </p:nvPicPr>
        <p:blipFill>
          <a:blip r:embed="rId2"/>
          <a:stretch>
            <a:fillRect/>
          </a:stretch>
        </p:blipFill>
        <p:spPr>
          <a:xfrm>
            <a:off x="725214" y="1561277"/>
            <a:ext cx="4698124" cy="4405480"/>
          </a:xfrm>
          <a:prstGeom prst="rect">
            <a:avLst/>
          </a:prstGeom>
        </p:spPr>
      </p:pic>
      <p:sp>
        <p:nvSpPr>
          <p:cNvPr id="14" name="Arrow: Right 13">
            <a:extLst>
              <a:ext uri="{FF2B5EF4-FFF2-40B4-BE49-F238E27FC236}">
                <a16:creationId xmlns:a16="http://schemas.microsoft.com/office/drawing/2014/main" id="{7E2F6640-9189-4F8D-BC49-948E34027A64}"/>
              </a:ext>
            </a:extLst>
          </p:cNvPr>
          <p:cNvSpPr/>
          <p:nvPr/>
        </p:nvSpPr>
        <p:spPr>
          <a:xfrm>
            <a:off x="5749159" y="3388272"/>
            <a:ext cx="693682" cy="670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04E64A-0740-41BF-BF07-ADC26BBB915B}"/>
              </a:ext>
            </a:extLst>
          </p:cNvPr>
          <p:cNvPicPr>
            <a:picLocks noChangeAspect="1"/>
          </p:cNvPicPr>
          <p:nvPr/>
        </p:nvPicPr>
        <p:blipFill>
          <a:blip r:embed="rId3"/>
          <a:stretch>
            <a:fillRect/>
          </a:stretch>
        </p:blipFill>
        <p:spPr>
          <a:xfrm>
            <a:off x="6873109" y="1132489"/>
            <a:ext cx="3238500" cy="5181600"/>
          </a:xfrm>
          <a:prstGeom prst="rect">
            <a:avLst/>
          </a:prstGeom>
        </p:spPr>
      </p:pic>
    </p:spTree>
    <p:extLst>
      <p:ext uri="{BB962C8B-B14F-4D97-AF65-F5344CB8AC3E}">
        <p14:creationId xmlns:p14="http://schemas.microsoft.com/office/powerpoint/2010/main" val="388861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Sliding window to show trends in complex signal shape</a:t>
            </a:r>
          </a:p>
        </p:txBody>
      </p:sp>
      <p:pic>
        <p:nvPicPr>
          <p:cNvPr id="9" name="Picture 8">
            <a:extLst>
              <a:ext uri="{FF2B5EF4-FFF2-40B4-BE49-F238E27FC236}">
                <a16:creationId xmlns:a16="http://schemas.microsoft.com/office/drawing/2014/main" id="{3B61A24E-2FD1-4D57-975F-EA5671826FDD}"/>
              </a:ext>
            </a:extLst>
          </p:cNvPr>
          <p:cNvPicPr>
            <a:picLocks noChangeAspect="1"/>
          </p:cNvPicPr>
          <p:nvPr/>
        </p:nvPicPr>
        <p:blipFill>
          <a:blip r:embed="rId3"/>
          <a:stretch>
            <a:fillRect/>
          </a:stretch>
        </p:blipFill>
        <p:spPr>
          <a:xfrm>
            <a:off x="2607185" y="1858015"/>
            <a:ext cx="6178865" cy="4035490"/>
          </a:xfrm>
          <a:prstGeom prst="rect">
            <a:avLst/>
          </a:prstGeom>
        </p:spPr>
      </p:pic>
    </p:spTree>
    <p:extLst>
      <p:ext uri="{BB962C8B-B14F-4D97-AF65-F5344CB8AC3E}">
        <p14:creationId xmlns:p14="http://schemas.microsoft.com/office/powerpoint/2010/main" val="377345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lstStyle/>
          <a:p>
            <a:r>
              <a:rPr lang="en-US" dirty="0"/>
              <a:t>Sliding window to show trends in complex signal shape</a:t>
            </a:r>
          </a:p>
        </p:txBody>
      </p:sp>
      <p:sp>
        <p:nvSpPr>
          <p:cNvPr id="7" name="Rectangle 6">
            <a:extLst>
              <a:ext uri="{FF2B5EF4-FFF2-40B4-BE49-F238E27FC236}">
                <a16:creationId xmlns:a16="http://schemas.microsoft.com/office/drawing/2014/main" id="{048F3F4C-DC7C-4C64-877F-B7114031985F}"/>
              </a:ext>
            </a:extLst>
          </p:cNvPr>
          <p:cNvSpPr/>
          <p:nvPr/>
        </p:nvSpPr>
        <p:spPr>
          <a:xfrm>
            <a:off x="236247" y="1983035"/>
            <a:ext cx="5065954" cy="3046988"/>
          </a:xfrm>
          <a:prstGeom prst="rect">
            <a:avLst/>
          </a:prstGeom>
        </p:spPr>
        <p:txBody>
          <a:bodyPr wrap="square">
            <a:spAutoFit/>
          </a:bodyPr>
          <a:lstStyle/>
          <a:p>
            <a:pPr marL="457200" indent="-457200">
              <a:buFont typeface="Arial" panose="020B0604020202020204" pitchFamily="34" charset="0"/>
              <a:buChar char="•"/>
            </a:pPr>
            <a:r>
              <a:rPr lang="en-US" sz="2400" dirty="0"/>
              <a:t>To capture key patterns while removing irrelevant minor detail or noise, one can calculate moving averages</a:t>
            </a:r>
          </a:p>
          <a:p>
            <a:pPr marL="457200" indent="-457200">
              <a:buFont typeface="Arial" panose="020B0604020202020204" pitchFamily="34" charset="0"/>
              <a:buChar char="•"/>
            </a:pPr>
            <a:r>
              <a:rPr lang="en-US" sz="2400" dirty="0"/>
              <a:t>Depending on where the window is “centered”/how it’s smoothed, the smoothing curve may generate a lag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201" y="1592856"/>
            <a:ext cx="6889799" cy="4593199"/>
          </a:xfrm>
          <a:prstGeom prst="rect">
            <a:avLst/>
          </a:prstGeom>
        </p:spPr>
      </p:pic>
    </p:spTree>
    <p:extLst>
      <p:ext uri="{BB962C8B-B14F-4D97-AF65-F5344CB8AC3E}">
        <p14:creationId xmlns:p14="http://schemas.microsoft.com/office/powerpoint/2010/main" val="2793258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lstStyle/>
          <a:p>
            <a:r>
              <a:rPr lang="en-US" dirty="0"/>
              <a:t>Sliding window to show trends in complex signal shape</a:t>
            </a:r>
          </a:p>
        </p:txBody>
      </p:sp>
      <p:pic>
        <p:nvPicPr>
          <p:cNvPr id="4" name="Picture 3">
            <a:extLst>
              <a:ext uri="{FF2B5EF4-FFF2-40B4-BE49-F238E27FC236}">
                <a16:creationId xmlns:a16="http://schemas.microsoft.com/office/drawing/2014/main" id="{0E687D7E-7B84-43CF-AD63-7F169B6549A2}"/>
              </a:ext>
            </a:extLst>
          </p:cNvPr>
          <p:cNvPicPr>
            <a:picLocks noChangeAspect="1"/>
          </p:cNvPicPr>
          <p:nvPr/>
        </p:nvPicPr>
        <p:blipFill>
          <a:blip r:embed="rId3"/>
          <a:stretch>
            <a:fillRect/>
          </a:stretch>
        </p:blipFill>
        <p:spPr>
          <a:xfrm>
            <a:off x="4883717" y="1877652"/>
            <a:ext cx="7308283" cy="4647471"/>
          </a:xfrm>
          <a:prstGeom prst="rect">
            <a:avLst/>
          </a:prstGeom>
        </p:spPr>
      </p:pic>
      <p:sp>
        <p:nvSpPr>
          <p:cNvPr id="7" name="Rectangle 6">
            <a:extLst>
              <a:ext uri="{FF2B5EF4-FFF2-40B4-BE49-F238E27FC236}">
                <a16:creationId xmlns:a16="http://schemas.microsoft.com/office/drawing/2014/main" id="{048F3F4C-DC7C-4C64-877F-B7114031985F}"/>
              </a:ext>
            </a:extLst>
          </p:cNvPr>
          <p:cNvSpPr/>
          <p:nvPr/>
        </p:nvSpPr>
        <p:spPr>
          <a:xfrm>
            <a:off x="157210" y="2185657"/>
            <a:ext cx="4726507" cy="3416320"/>
          </a:xfrm>
          <a:prstGeom prst="rect">
            <a:avLst/>
          </a:prstGeom>
        </p:spPr>
        <p:txBody>
          <a:bodyPr wrap="square">
            <a:spAutoFit/>
          </a:bodyPr>
          <a:lstStyle/>
          <a:p>
            <a:pPr marL="457200" indent="-457200">
              <a:buFont typeface="Arial" panose="020B0604020202020204" pitchFamily="34" charset="0"/>
              <a:buChar char="•"/>
            </a:pPr>
            <a:r>
              <a:rPr lang="en-US" sz="2400" dirty="0"/>
              <a:t>With short-range window, small smoothing effect </a:t>
            </a:r>
          </a:p>
          <a:p>
            <a:pPr marL="457200" indent="-457200">
              <a:buFont typeface="Arial" panose="020B0604020202020204" pitchFamily="34" charset="0"/>
              <a:buChar char="•"/>
            </a:pPr>
            <a:r>
              <a:rPr lang="en-US" sz="2400" dirty="0"/>
              <a:t>With wide-range window, can focus on a broader pattern</a:t>
            </a:r>
          </a:p>
          <a:p>
            <a:pPr marL="457200" indent="-457200">
              <a:buFont typeface="Arial" panose="020B0604020202020204" pitchFamily="34" charset="0"/>
              <a:buChar char="•"/>
            </a:pPr>
            <a:r>
              <a:rPr lang="en-US" sz="2400" dirty="0"/>
              <a:t>As with bin width and band width (for histograms/density plots), one can manually check the patterns and determine the range</a:t>
            </a:r>
          </a:p>
        </p:txBody>
      </p:sp>
    </p:spTree>
    <p:extLst>
      <p:ext uri="{BB962C8B-B14F-4D97-AF65-F5344CB8AC3E}">
        <p14:creationId xmlns:p14="http://schemas.microsoft.com/office/powerpoint/2010/main" val="2098363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Sliding window to show trends in complex signal shape</a:t>
            </a:r>
          </a:p>
        </p:txBody>
      </p:sp>
      <p:pic>
        <p:nvPicPr>
          <p:cNvPr id="4" name="Picture 3">
            <a:extLst>
              <a:ext uri="{FF2B5EF4-FFF2-40B4-BE49-F238E27FC236}">
                <a16:creationId xmlns:a16="http://schemas.microsoft.com/office/drawing/2014/main" id="{0E687D7E-7B84-43CF-AD63-7F169B6549A2}"/>
              </a:ext>
            </a:extLst>
          </p:cNvPr>
          <p:cNvPicPr>
            <a:picLocks noChangeAspect="1"/>
          </p:cNvPicPr>
          <p:nvPr/>
        </p:nvPicPr>
        <p:blipFill>
          <a:blip r:embed="rId3"/>
          <a:stretch>
            <a:fillRect/>
          </a:stretch>
        </p:blipFill>
        <p:spPr>
          <a:xfrm>
            <a:off x="4883717" y="1877652"/>
            <a:ext cx="7308283" cy="4647471"/>
          </a:xfrm>
          <a:prstGeom prst="rect">
            <a:avLst/>
          </a:prstGeom>
        </p:spPr>
      </p:pic>
      <p:sp>
        <p:nvSpPr>
          <p:cNvPr id="7" name="Rectangle 6">
            <a:extLst>
              <a:ext uri="{FF2B5EF4-FFF2-40B4-BE49-F238E27FC236}">
                <a16:creationId xmlns:a16="http://schemas.microsoft.com/office/drawing/2014/main" id="{048F3F4C-DC7C-4C64-877F-B7114031985F}"/>
              </a:ext>
            </a:extLst>
          </p:cNvPr>
          <p:cNvSpPr/>
          <p:nvPr/>
        </p:nvSpPr>
        <p:spPr>
          <a:xfrm>
            <a:off x="157210" y="1623354"/>
            <a:ext cx="4726507" cy="4524315"/>
          </a:xfrm>
          <a:prstGeom prst="rect">
            <a:avLst/>
          </a:prstGeom>
        </p:spPr>
        <p:txBody>
          <a:bodyPr wrap="square">
            <a:spAutoFit/>
          </a:bodyPr>
          <a:lstStyle/>
          <a:p>
            <a:r>
              <a:rPr lang="en-US" sz="2400" dirty="0"/>
              <a:t>Pros</a:t>
            </a:r>
          </a:p>
          <a:p>
            <a:pPr marL="457200" indent="-457200">
              <a:buFont typeface="Arial" panose="020B0604020202020204" pitchFamily="34" charset="0"/>
              <a:buChar char="•"/>
            </a:pPr>
            <a:r>
              <a:rPr lang="en-US" sz="2400" dirty="0"/>
              <a:t>Simple to implement and interpret</a:t>
            </a:r>
          </a:p>
          <a:p>
            <a:pPr marL="457200" indent="-457200">
              <a:buFont typeface="Arial" panose="020B0604020202020204" pitchFamily="34" charset="0"/>
              <a:buChar char="•"/>
            </a:pPr>
            <a:r>
              <a:rPr lang="en-US" sz="2400" dirty="0"/>
              <a:t>Often used to do AI on signal data</a:t>
            </a:r>
          </a:p>
          <a:p>
            <a:endParaRPr lang="en-US" sz="2400" dirty="0"/>
          </a:p>
          <a:p>
            <a:r>
              <a:rPr lang="en-US" sz="2400" dirty="0"/>
              <a:t>Cons</a:t>
            </a:r>
          </a:p>
          <a:p>
            <a:pPr marL="457200" indent="-457200">
              <a:buFont typeface="Arial" panose="020B0604020202020204" pitchFamily="34" charset="0"/>
              <a:buChar char="•"/>
            </a:pPr>
            <a:r>
              <a:rPr lang="en-US" sz="2400" dirty="0"/>
              <a:t>Shorter than the original curve. The more smoothing, the shorter the curve</a:t>
            </a:r>
          </a:p>
          <a:p>
            <a:pPr marL="457200" indent="-457200">
              <a:buFont typeface="Arial" panose="020B0604020202020204" pitchFamily="34" charset="0"/>
              <a:buChar char="•"/>
            </a:pPr>
            <a:r>
              <a:rPr lang="en-US" sz="2400" dirty="0"/>
              <a:t>How to interpret with lags?</a:t>
            </a:r>
          </a:p>
          <a:p>
            <a:pPr marL="457200" indent="-457200">
              <a:buFont typeface="Arial" panose="020B0604020202020204" pitchFamily="34" charset="0"/>
              <a:buChar char="•"/>
            </a:pPr>
            <a:r>
              <a:rPr lang="en-US" sz="2400" dirty="0"/>
              <a:t>Still not that smooth?</a:t>
            </a:r>
          </a:p>
        </p:txBody>
      </p:sp>
    </p:spTree>
    <p:extLst>
      <p:ext uri="{BB962C8B-B14F-4D97-AF65-F5344CB8AC3E}">
        <p14:creationId xmlns:p14="http://schemas.microsoft.com/office/powerpoint/2010/main" val="2139984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normAutofit/>
          </a:bodyPr>
          <a:lstStyle/>
          <a:p>
            <a:r>
              <a:rPr lang="en-US" dirty="0"/>
              <a:t>Locally Weighted Scatterplot Smoothing (LOWESS)</a:t>
            </a:r>
          </a:p>
        </p:txBody>
      </p:sp>
      <p:pic>
        <p:nvPicPr>
          <p:cNvPr id="5" name="Picture 4">
            <a:extLst>
              <a:ext uri="{FF2B5EF4-FFF2-40B4-BE49-F238E27FC236}">
                <a16:creationId xmlns:a16="http://schemas.microsoft.com/office/drawing/2014/main" id="{340BC160-8875-4D7C-8DA8-964454A357B3}"/>
              </a:ext>
            </a:extLst>
          </p:cNvPr>
          <p:cNvPicPr>
            <a:picLocks noChangeAspect="1"/>
          </p:cNvPicPr>
          <p:nvPr/>
        </p:nvPicPr>
        <p:blipFill>
          <a:blip r:embed="rId3"/>
          <a:stretch>
            <a:fillRect/>
          </a:stretch>
        </p:blipFill>
        <p:spPr>
          <a:xfrm>
            <a:off x="4703299" y="1946063"/>
            <a:ext cx="7045863" cy="4289200"/>
          </a:xfrm>
          <a:prstGeom prst="rect">
            <a:avLst/>
          </a:prstGeom>
        </p:spPr>
      </p:pic>
      <p:sp>
        <p:nvSpPr>
          <p:cNvPr id="6" name="Rectangle 5">
            <a:extLst>
              <a:ext uri="{FF2B5EF4-FFF2-40B4-BE49-F238E27FC236}">
                <a16:creationId xmlns:a16="http://schemas.microsoft.com/office/drawing/2014/main" id="{E87E0AB4-7220-40E5-93C9-64CCDCAB8B8E}"/>
              </a:ext>
            </a:extLst>
          </p:cNvPr>
          <p:cNvSpPr/>
          <p:nvPr/>
        </p:nvSpPr>
        <p:spPr>
          <a:xfrm>
            <a:off x="7713696" y="1653065"/>
            <a:ext cx="4238072"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80A27F-6005-45FF-AE02-1C9A973C7B4B}"/>
              </a:ext>
            </a:extLst>
          </p:cNvPr>
          <p:cNvSpPr/>
          <p:nvPr/>
        </p:nvSpPr>
        <p:spPr>
          <a:xfrm>
            <a:off x="6000779" y="6468176"/>
            <a:ext cx="6121869" cy="369332"/>
          </a:xfrm>
          <a:prstGeom prst="rect">
            <a:avLst/>
          </a:prstGeom>
        </p:spPr>
        <p:txBody>
          <a:bodyPr wrap="none">
            <a:spAutoFit/>
          </a:bodyPr>
          <a:lstStyle/>
          <a:p>
            <a:r>
              <a:rPr lang="en-US" dirty="0"/>
              <a:t>Adapted from https://www.youtube.com/watch?v=Vf7oJ6z2LCc</a:t>
            </a:r>
          </a:p>
        </p:txBody>
      </p:sp>
      <p:sp>
        <p:nvSpPr>
          <p:cNvPr id="9" name="Rectangle 8">
            <a:extLst>
              <a:ext uri="{FF2B5EF4-FFF2-40B4-BE49-F238E27FC236}">
                <a16:creationId xmlns:a16="http://schemas.microsoft.com/office/drawing/2014/main" id="{B0CB0C11-9FEC-42FA-8847-F48BFCB5ECE3}"/>
              </a:ext>
            </a:extLst>
          </p:cNvPr>
          <p:cNvSpPr/>
          <p:nvPr/>
        </p:nvSpPr>
        <p:spPr>
          <a:xfrm>
            <a:off x="74628" y="2118355"/>
            <a:ext cx="4858136" cy="3046988"/>
          </a:xfrm>
          <a:prstGeom prst="rect">
            <a:avLst/>
          </a:prstGeom>
        </p:spPr>
        <p:txBody>
          <a:bodyPr wrap="square">
            <a:spAutoFit/>
          </a:bodyPr>
          <a:lstStyle/>
          <a:p>
            <a:r>
              <a:rPr lang="en-US" sz="2400" dirty="0"/>
              <a:t>Like moving window, use a sliding window to divide the data into smaller chunks</a:t>
            </a:r>
          </a:p>
          <a:p>
            <a:endParaRPr lang="en-US" sz="2400" dirty="0"/>
          </a:p>
          <a:p>
            <a:r>
              <a:rPr lang="en-US" sz="2400" dirty="0"/>
              <a:t>Unlike a moving window, it fits a polynomial regression in each window, where center points in the window are weighted more heavily</a:t>
            </a:r>
          </a:p>
        </p:txBody>
      </p:sp>
    </p:spTree>
    <p:extLst>
      <p:ext uri="{BB962C8B-B14F-4D97-AF65-F5344CB8AC3E}">
        <p14:creationId xmlns:p14="http://schemas.microsoft.com/office/powerpoint/2010/main" val="3754639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normAutofit/>
          </a:bodyPr>
          <a:lstStyle/>
          <a:p>
            <a:r>
              <a:rPr lang="en-US" dirty="0"/>
              <a:t>LOWESS with different fitting parameters</a:t>
            </a:r>
          </a:p>
        </p:txBody>
      </p:sp>
      <p:sp>
        <p:nvSpPr>
          <p:cNvPr id="6" name="Rectangle 5">
            <a:extLst>
              <a:ext uri="{FF2B5EF4-FFF2-40B4-BE49-F238E27FC236}">
                <a16:creationId xmlns:a16="http://schemas.microsoft.com/office/drawing/2014/main" id="{E87E0AB4-7220-40E5-93C9-64CCDCAB8B8E}"/>
              </a:ext>
            </a:extLst>
          </p:cNvPr>
          <p:cNvSpPr/>
          <p:nvPr/>
        </p:nvSpPr>
        <p:spPr>
          <a:xfrm>
            <a:off x="6069298" y="1603380"/>
            <a:ext cx="5889458"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F30DC0-5D51-422B-B4B9-B6BA329649B8}"/>
              </a:ext>
            </a:extLst>
          </p:cNvPr>
          <p:cNvPicPr>
            <a:picLocks noChangeAspect="1"/>
          </p:cNvPicPr>
          <p:nvPr/>
        </p:nvPicPr>
        <p:blipFill>
          <a:blip r:embed="rId3"/>
          <a:stretch>
            <a:fillRect/>
          </a:stretch>
        </p:blipFill>
        <p:spPr>
          <a:xfrm>
            <a:off x="3870013" y="1160936"/>
            <a:ext cx="3921327" cy="2651261"/>
          </a:xfrm>
          <a:prstGeom prst="rect">
            <a:avLst/>
          </a:prstGeom>
        </p:spPr>
      </p:pic>
      <p:pic>
        <p:nvPicPr>
          <p:cNvPr id="7" name="Picture 6">
            <a:extLst>
              <a:ext uri="{FF2B5EF4-FFF2-40B4-BE49-F238E27FC236}">
                <a16:creationId xmlns:a16="http://schemas.microsoft.com/office/drawing/2014/main" id="{19F178E5-53F2-4380-8997-F1FFECCAA2BE}"/>
              </a:ext>
            </a:extLst>
          </p:cNvPr>
          <p:cNvPicPr>
            <a:picLocks noChangeAspect="1"/>
          </p:cNvPicPr>
          <p:nvPr/>
        </p:nvPicPr>
        <p:blipFill>
          <a:blip r:embed="rId4"/>
          <a:stretch>
            <a:fillRect/>
          </a:stretch>
        </p:blipFill>
        <p:spPr>
          <a:xfrm>
            <a:off x="7993447" y="1238715"/>
            <a:ext cx="3994355" cy="2603634"/>
          </a:xfrm>
          <a:prstGeom prst="rect">
            <a:avLst/>
          </a:prstGeom>
        </p:spPr>
      </p:pic>
      <p:pic>
        <p:nvPicPr>
          <p:cNvPr id="10" name="Picture 9">
            <a:extLst>
              <a:ext uri="{FF2B5EF4-FFF2-40B4-BE49-F238E27FC236}">
                <a16:creationId xmlns:a16="http://schemas.microsoft.com/office/drawing/2014/main" id="{93ADF481-810C-478D-A69A-D166F6A2FD06}"/>
              </a:ext>
            </a:extLst>
          </p:cNvPr>
          <p:cNvPicPr>
            <a:picLocks noChangeAspect="1"/>
          </p:cNvPicPr>
          <p:nvPr/>
        </p:nvPicPr>
        <p:blipFill>
          <a:blip r:embed="rId5"/>
          <a:stretch>
            <a:fillRect/>
          </a:stretch>
        </p:blipFill>
        <p:spPr>
          <a:xfrm>
            <a:off x="3870013" y="4016734"/>
            <a:ext cx="4003881" cy="2635385"/>
          </a:xfrm>
          <a:prstGeom prst="rect">
            <a:avLst/>
          </a:prstGeom>
        </p:spPr>
      </p:pic>
      <p:pic>
        <p:nvPicPr>
          <p:cNvPr id="11" name="Picture 10">
            <a:extLst>
              <a:ext uri="{FF2B5EF4-FFF2-40B4-BE49-F238E27FC236}">
                <a16:creationId xmlns:a16="http://schemas.microsoft.com/office/drawing/2014/main" id="{9434EBDF-5A73-41EF-9E95-57B83DEE2303}"/>
              </a:ext>
            </a:extLst>
          </p:cNvPr>
          <p:cNvPicPr>
            <a:picLocks noChangeAspect="1"/>
          </p:cNvPicPr>
          <p:nvPr/>
        </p:nvPicPr>
        <p:blipFill>
          <a:blip r:embed="rId6"/>
          <a:stretch>
            <a:fillRect/>
          </a:stretch>
        </p:blipFill>
        <p:spPr>
          <a:xfrm>
            <a:off x="8021387" y="4016734"/>
            <a:ext cx="3921327" cy="2648086"/>
          </a:xfrm>
          <a:prstGeom prst="rect">
            <a:avLst/>
          </a:prstGeom>
        </p:spPr>
      </p:pic>
      <p:sp>
        <p:nvSpPr>
          <p:cNvPr id="5" name="Rectangle 4"/>
          <p:cNvSpPr/>
          <p:nvPr/>
        </p:nvSpPr>
        <p:spPr>
          <a:xfrm>
            <a:off x="4569366" y="1160936"/>
            <a:ext cx="1364673" cy="202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18802" y="1199826"/>
            <a:ext cx="1364673" cy="202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17857" y="3970878"/>
            <a:ext cx="1364673" cy="202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43047" y="3993421"/>
            <a:ext cx="1364673" cy="202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47A569-18D9-451D-A43D-23843B0D3415}"/>
              </a:ext>
            </a:extLst>
          </p:cNvPr>
          <p:cNvSpPr/>
          <p:nvPr/>
        </p:nvSpPr>
        <p:spPr>
          <a:xfrm>
            <a:off x="60687" y="3001382"/>
            <a:ext cx="3994355" cy="1200329"/>
          </a:xfrm>
          <a:prstGeom prst="rect">
            <a:avLst/>
          </a:prstGeom>
        </p:spPr>
        <p:txBody>
          <a:bodyPr wrap="square">
            <a:spAutoFit/>
          </a:bodyPr>
          <a:lstStyle/>
          <a:p>
            <a:endParaRPr lang="en-US" sz="2400" dirty="0"/>
          </a:p>
          <a:p>
            <a:pPr marL="342900" indent="-342900">
              <a:buFont typeface="Arial" panose="020B0604020202020204" pitchFamily="34" charset="0"/>
              <a:buChar char="•"/>
            </a:pPr>
            <a:r>
              <a:rPr lang="en-US" sz="2400" dirty="0"/>
              <a:t>Polynomial degree matters!</a:t>
            </a:r>
          </a:p>
          <a:p>
            <a:pPr marL="342900" indent="-342900">
              <a:buFont typeface="Arial" panose="020B0604020202020204" pitchFamily="34" charset="0"/>
              <a:buChar char="•"/>
            </a:pPr>
            <a:r>
              <a:rPr lang="en-US" sz="2400" dirty="0"/>
              <a:t>Implications for prediction?</a:t>
            </a:r>
          </a:p>
        </p:txBody>
      </p:sp>
    </p:spTree>
    <p:extLst>
      <p:ext uri="{BB962C8B-B14F-4D97-AF65-F5344CB8AC3E}">
        <p14:creationId xmlns:p14="http://schemas.microsoft.com/office/powerpoint/2010/main" val="318082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normAutofit/>
          </a:bodyPr>
          <a:lstStyle/>
          <a:p>
            <a:r>
              <a:rPr lang="en-US" dirty="0"/>
              <a:t>High polynomial degree may lead to overfitting in LOESS</a:t>
            </a:r>
          </a:p>
        </p:txBody>
      </p:sp>
      <p:sp>
        <p:nvSpPr>
          <p:cNvPr id="6" name="Rectangle 5">
            <a:extLst>
              <a:ext uri="{FF2B5EF4-FFF2-40B4-BE49-F238E27FC236}">
                <a16:creationId xmlns:a16="http://schemas.microsoft.com/office/drawing/2014/main" id="{E87E0AB4-7220-40E5-93C9-64CCDCAB8B8E}"/>
              </a:ext>
            </a:extLst>
          </p:cNvPr>
          <p:cNvSpPr/>
          <p:nvPr/>
        </p:nvSpPr>
        <p:spPr>
          <a:xfrm>
            <a:off x="3855205" y="1708483"/>
            <a:ext cx="5889458"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585684" y="1655617"/>
            <a:ext cx="6255313" cy="4336291"/>
            <a:chOff x="4719529" y="1496218"/>
            <a:chExt cx="7098384" cy="4793564"/>
          </a:xfrm>
        </p:grpSpPr>
        <p:pic>
          <p:nvPicPr>
            <p:cNvPr id="11" name="Picture 10">
              <a:extLst>
                <a:ext uri="{FF2B5EF4-FFF2-40B4-BE49-F238E27FC236}">
                  <a16:creationId xmlns:a16="http://schemas.microsoft.com/office/drawing/2014/main" id="{9434EBDF-5A73-41EF-9E95-57B83DEE2303}"/>
                </a:ext>
              </a:extLst>
            </p:cNvPr>
            <p:cNvPicPr>
              <a:picLocks noChangeAspect="1"/>
            </p:cNvPicPr>
            <p:nvPr/>
          </p:nvPicPr>
          <p:blipFill>
            <a:blip r:embed="rId3"/>
            <a:stretch>
              <a:fillRect/>
            </a:stretch>
          </p:blipFill>
          <p:spPr>
            <a:xfrm>
              <a:off x="4719529" y="1496218"/>
              <a:ext cx="7098384" cy="4793564"/>
            </a:xfrm>
            <a:prstGeom prst="rect">
              <a:avLst/>
            </a:prstGeom>
          </p:spPr>
        </p:pic>
        <p:sp>
          <p:nvSpPr>
            <p:cNvPr id="7" name="Rectangle 6"/>
            <p:cNvSpPr/>
            <p:nvPr/>
          </p:nvSpPr>
          <p:spPr>
            <a:xfrm>
              <a:off x="6089073" y="1526721"/>
              <a:ext cx="2369127" cy="295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048F3F4C-DC7C-4C64-877F-B7114031985F}"/>
              </a:ext>
            </a:extLst>
          </p:cNvPr>
          <p:cNvSpPr/>
          <p:nvPr/>
        </p:nvSpPr>
        <p:spPr>
          <a:xfrm>
            <a:off x="501570" y="2089346"/>
            <a:ext cx="4858136" cy="3785652"/>
          </a:xfrm>
          <a:prstGeom prst="rect">
            <a:avLst/>
          </a:prstGeom>
        </p:spPr>
        <p:txBody>
          <a:bodyPr wrap="square">
            <a:spAutoFit/>
          </a:bodyPr>
          <a:lstStyle/>
          <a:p>
            <a:r>
              <a:rPr lang="en-US" sz="2400" dirty="0"/>
              <a:t>Overfitting fits the model to the non-signal parts of data that the resulting model </a:t>
            </a:r>
          </a:p>
          <a:p>
            <a:pPr marL="457200" indent="-457200">
              <a:buFont typeface="Arial" panose="020B0604020202020204" pitchFamily="34" charset="0"/>
              <a:buChar char="•"/>
            </a:pPr>
            <a:r>
              <a:rPr lang="en-US" sz="2400" dirty="0"/>
              <a:t>Does not represent the underlying signal</a:t>
            </a:r>
          </a:p>
          <a:p>
            <a:pPr marL="457200" indent="-457200">
              <a:buFont typeface="Arial" panose="020B0604020202020204" pitchFamily="34" charset="0"/>
              <a:buChar char="•"/>
            </a:pPr>
            <a:r>
              <a:rPr lang="en-US" sz="2400" dirty="0"/>
              <a:t>Cannot predict future observations reliably</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However, LOESS is not for prediction</a:t>
            </a:r>
          </a:p>
        </p:txBody>
      </p:sp>
    </p:spTree>
    <p:extLst>
      <p:ext uri="{BB962C8B-B14F-4D97-AF65-F5344CB8AC3E}">
        <p14:creationId xmlns:p14="http://schemas.microsoft.com/office/powerpoint/2010/main" val="2528778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Linear least square regression to predict based on linear trend</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48F3F4C-DC7C-4C64-877F-B7114031985F}"/>
                  </a:ext>
                </a:extLst>
              </p:cNvPr>
              <p:cNvSpPr/>
              <p:nvPr/>
            </p:nvSpPr>
            <p:spPr>
              <a:xfrm>
                <a:off x="378971" y="2120758"/>
                <a:ext cx="5223992" cy="1815882"/>
              </a:xfrm>
              <a:prstGeom prst="rect">
                <a:avLst/>
              </a:prstGeom>
            </p:spPr>
            <p:txBody>
              <a:bodyPr wrap="square">
                <a:spAutoFit/>
              </a:bodyPr>
              <a:lstStyle/>
              <a:p>
                <a:r>
                  <a:rPr lang="en-US" sz="2800" dirty="0"/>
                  <a:t>(A, m)=</a:t>
                </a:r>
                <a:r>
                  <a:rPr lang="en-US" sz="2800" dirty="0" err="1"/>
                  <a:t>argmin</a:t>
                </a:r>
                <a:r>
                  <a:rPr lang="en-US" sz="2800" dirty="0"/>
                  <a:t>(</a:t>
                </a:r>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𝑥</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𝑦</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))2</m:t>
                        </m:r>
                      </m:e>
                    </m:nary>
                  </m:oMath>
                </a14:m>
                <a:r>
                  <a:rPr lang="en-US" sz="2800" dirty="0"/>
                  <a:t>), </a:t>
                </a:r>
              </a:p>
              <a:p>
                <a:endParaRPr lang="en-US" sz="2800" dirty="0"/>
              </a:p>
              <a:p>
                <a:r>
                  <a:rPr lang="en-US" sz="2800" dirty="0"/>
                  <a:t>where F(x)=</a:t>
                </a:r>
                <a:r>
                  <a:rPr lang="en-US" sz="2800" dirty="0" err="1"/>
                  <a:t>A+mx</a:t>
                </a:r>
                <a:endParaRPr lang="en-US" sz="2800" dirty="0"/>
              </a:p>
              <a:p>
                <a:endParaRPr lang="en-US" sz="2800" dirty="0"/>
              </a:p>
            </p:txBody>
          </p:sp>
        </mc:Choice>
        <mc:Fallback xmlns="">
          <p:sp>
            <p:nvSpPr>
              <p:cNvPr id="7" name="Rectangle 6">
                <a:extLst>
                  <a:ext uri="{FF2B5EF4-FFF2-40B4-BE49-F238E27FC236}">
                    <a16:creationId xmlns:a16="http://schemas.microsoft.com/office/drawing/2014/main" id="{048F3F4C-DC7C-4C64-877F-B7114031985F}"/>
                  </a:ext>
                </a:extLst>
              </p:cNvPr>
              <p:cNvSpPr>
                <a:spLocks noRot="1" noChangeAspect="1" noMove="1" noResize="1" noEditPoints="1" noAdjustHandles="1" noChangeArrowheads="1" noChangeShapeType="1" noTextEdit="1"/>
              </p:cNvSpPr>
              <p:nvPr/>
            </p:nvSpPr>
            <p:spPr>
              <a:xfrm>
                <a:off x="378971" y="2120758"/>
                <a:ext cx="5223992" cy="1815882"/>
              </a:xfrm>
              <a:prstGeom prst="rect">
                <a:avLst/>
              </a:prstGeom>
              <a:blipFill>
                <a:blip r:embed="rId3"/>
                <a:stretch>
                  <a:fillRect l="-2421" t="-375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DE7E795-AB5B-4626-B366-46C2F5364086}"/>
              </a:ext>
            </a:extLst>
          </p:cNvPr>
          <p:cNvPicPr>
            <a:picLocks noChangeAspect="1"/>
          </p:cNvPicPr>
          <p:nvPr/>
        </p:nvPicPr>
        <p:blipFill>
          <a:blip r:embed="rId4"/>
          <a:stretch>
            <a:fillRect/>
          </a:stretch>
        </p:blipFill>
        <p:spPr>
          <a:xfrm>
            <a:off x="5477469" y="2065401"/>
            <a:ext cx="6621310" cy="4301115"/>
          </a:xfrm>
          <a:prstGeom prst="rect">
            <a:avLst/>
          </a:prstGeom>
        </p:spPr>
      </p:pic>
    </p:spTree>
    <p:extLst>
      <p:ext uri="{BB962C8B-B14F-4D97-AF65-F5344CB8AC3E}">
        <p14:creationId xmlns:p14="http://schemas.microsoft.com/office/powerpoint/2010/main" val="340897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dirty="0"/>
              <a:t>Visualizing a difference in means (or medians)</a:t>
            </a:r>
          </a:p>
        </p:txBody>
      </p:sp>
      <p:graphicFrame>
        <p:nvGraphicFramePr>
          <p:cNvPr id="5" name="Object 4"/>
          <p:cNvGraphicFramePr>
            <a:graphicFrameLocks noChangeAspect="1"/>
          </p:cNvGraphicFramePr>
          <p:nvPr/>
        </p:nvGraphicFramePr>
        <p:xfrm>
          <a:off x="-183862" y="1199214"/>
          <a:ext cx="7236734" cy="5592022"/>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183862" y="1199214"/>
                        <a:ext cx="7236734" cy="5592022"/>
                      </a:xfrm>
                      <a:prstGeom prst="rect">
                        <a:avLst/>
                      </a:prstGeom>
                    </p:spPr>
                  </p:pic>
                </p:oleObj>
              </mc:Fallback>
            </mc:AlternateContent>
          </a:graphicData>
        </a:graphic>
      </p:graphicFrame>
      <p:pic>
        <p:nvPicPr>
          <p:cNvPr id="2055" name="Picture 7" descr="Image result for t-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576" y="2640880"/>
            <a:ext cx="2438399" cy="25615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cxnSpLocks/>
          </p:cNvCxnSpPr>
          <p:nvPr/>
        </p:nvCxnSpPr>
        <p:spPr>
          <a:xfrm flipV="1">
            <a:off x="6286500" y="2524777"/>
            <a:ext cx="782638" cy="699067"/>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6286500" y="4071845"/>
            <a:ext cx="1174221" cy="874203"/>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AE5A50-64C3-4EB6-884A-6B2DEEC9FDBA}"/>
              </a:ext>
            </a:extLst>
          </p:cNvPr>
          <p:cNvSpPr/>
          <p:nvPr/>
        </p:nvSpPr>
        <p:spPr>
          <a:xfrm>
            <a:off x="7229476" y="2857500"/>
            <a:ext cx="391583"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DDFC01-C135-4F49-BCA4-95CE4AEFC717}"/>
              </a:ext>
            </a:extLst>
          </p:cNvPr>
          <p:cNvSpPr/>
          <p:nvPr/>
        </p:nvSpPr>
        <p:spPr>
          <a:xfrm>
            <a:off x="7979707" y="4570373"/>
            <a:ext cx="1764368"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21059" y="4831983"/>
            <a:ext cx="2768599" cy="738664"/>
          </a:xfrm>
          <a:prstGeom prst="rect">
            <a:avLst/>
          </a:prstGeom>
        </p:spPr>
        <p:txBody>
          <a:bodyPr wrap="square">
            <a:spAutoFit/>
          </a:bodyPr>
          <a:lstStyle/>
          <a:p>
            <a:r>
              <a:rPr lang="en-US" sz="1400" dirty="0"/>
              <a:t>Adapted from http://www.sthda.com/english/wiki/unpaired-two-samples-t-test-in-r</a:t>
            </a:r>
          </a:p>
        </p:txBody>
      </p:sp>
      <p:sp>
        <p:nvSpPr>
          <p:cNvPr id="10" name="TextBox 9">
            <a:extLst>
              <a:ext uri="{FF2B5EF4-FFF2-40B4-BE49-F238E27FC236}">
                <a16:creationId xmlns:a16="http://schemas.microsoft.com/office/drawing/2014/main" id="{8FEA4D5A-0049-4371-96C5-B4D07D6A23F4}"/>
              </a:ext>
            </a:extLst>
          </p:cNvPr>
          <p:cNvSpPr txBox="1"/>
          <p:nvPr/>
        </p:nvSpPr>
        <p:spPr>
          <a:xfrm>
            <a:off x="8726122" y="4501634"/>
            <a:ext cx="906530" cy="369332"/>
          </a:xfrm>
          <a:prstGeom prst="rect">
            <a:avLst/>
          </a:prstGeom>
          <a:noFill/>
        </p:spPr>
        <p:txBody>
          <a:bodyPr wrap="none" rtlCol="0">
            <a:spAutoFit/>
          </a:bodyPr>
          <a:lstStyle/>
          <a:p>
            <a:r>
              <a:rPr lang="en-US" dirty="0"/>
              <a:t>Healthy</a:t>
            </a:r>
          </a:p>
        </p:txBody>
      </p:sp>
      <p:sp>
        <p:nvSpPr>
          <p:cNvPr id="13" name="TextBox 12">
            <a:extLst>
              <a:ext uri="{FF2B5EF4-FFF2-40B4-BE49-F238E27FC236}">
                <a16:creationId xmlns:a16="http://schemas.microsoft.com/office/drawing/2014/main" id="{693C60CE-1D38-4EFE-870A-23D3FD1F03DE}"/>
              </a:ext>
            </a:extLst>
          </p:cNvPr>
          <p:cNvSpPr txBox="1"/>
          <p:nvPr/>
        </p:nvSpPr>
        <p:spPr>
          <a:xfrm>
            <a:off x="7797663" y="4520684"/>
            <a:ext cx="901209" cy="369332"/>
          </a:xfrm>
          <a:prstGeom prst="rect">
            <a:avLst/>
          </a:prstGeom>
          <a:noFill/>
        </p:spPr>
        <p:txBody>
          <a:bodyPr wrap="none" rtlCol="0">
            <a:spAutoFit/>
          </a:bodyPr>
          <a:lstStyle/>
          <a:p>
            <a:r>
              <a:rPr lang="en-US" dirty="0"/>
              <a:t>Disease</a:t>
            </a:r>
          </a:p>
        </p:txBody>
      </p:sp>
      <p:sp>
        <p:nvSpPr>
          <p:cNvPr id="14" name="TextBox 13">
            <a:extLst>
              <a:ext uri="{FF2B5EF4-FFF2-40B4-BE49-F238E27FC236}">
                <a16:creationId xmlns:a16="http://schemas.microsoft.com/office/drawing/2014/main" id="{EE02267E-743F-4B49-AFB4-5B63059A671B}"/>
              </a:ext>
            </a:extLst>
          </p:cNvPr>
          <p:cNvSpPr txBox="1"/>
          <p:nvPr/>
        </p:nvSpPr>
        <p:spPr>
          <a:xfrm rot="16200000">
            <a:off x="6350742" y="3463179"/>
            <a:ext cx="2225802" cy="369332"/>
          </a:xfrm>
          <a:prstGeom prst="rect">
            <a:avLst/>
          </a:prstGeom>
          <a:noFill/>
        </p:spPr>
        <p:txBody>
          <a:bodyPr wrap="none" rtlCol="0">
            <a:spAutoFit/>
          </a:bodyPr>
          <a:lstStyle/>
          <a:p>
            <a:r>
              <a:rPr lang="en-US" dirty="0"/>
              <a:t>Protein concentration</a:t>
            </a:r>
          </a:p>
        </p:txBody>
      </p:sp>
      <p:sp>
        <p:nvSpPr>
          <p:cNvPr id="15" name="TextBox 14">
            <a:extLst>
              <a:ext uri="{FF2B5EF4-FFF2-40B4-BE49-F238E27FC236}">
                <a16:creationId xmlns:a16="http://schemas.microsoft.com/office/drawing/2014/main" id="{B087CF2D-6B7B-46D9-BC03-60C1210D5990}"/>
              </a:ext>
            </a:extLst>
          </p:cNvPr>
          <p:cNvSpPr txBox="1"/>
          <p:nvPr/>
        </p:nvSpPr>
        <p:spPr>
          <a:xfrm>
            <a:off x="7396761" y="1853170"/>
            <a:ext cx="4451350" cy="707886"/>
          </a:xfrm>
          <a:prstGeom prst="rect">
            <a:avLst/>
          </a:prstGeom>
          <a:noFill/>
        </p:spPr>
        <p:txBody>
          <a:bodyPr wrap="square" rtlCol="0">
            <a:spAutoFit/>
          </a:bodyPr>
          <a:lstStyle/>
          <a:p>
            <a:r>
              <a:rPr lang="en-US" sz="2000" dirty="0"/>
              <a:t>Group mean difference implies difference in two distributions</a:t>
            </a:r>
          </a:p>
        </p:txBody>
      </p:sp>
    </p:spTree>
    <p:extLst>
      <p:ext uri="{BB962C8B-B14F-4D97-AF65-F5344CB8AC3E}">
        <p14:creationId xmlns:p14="http://schemas.microsoft.com/office/powerpoint/2010/main" val="3334781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lstStyle/>
          <a:p>
            <a:r>
              <a:rPr lang="en-US" dirty="0"/>
              <a:t>Quadratic least square regression to predict based on nonlinear trend</a:t>
            </a:r>
          </a:p>
        </p:txBody>
      </p:sp>
      <p:pic>
        <p:nvPicPr>
          <p:cNvPr id="4" name="Picture 3">
            <a:extLst>
              <a:ext uri="{FF2B5EF4-FFF2-40B4-BE49-F238E27FC236}">
                <a16:creationId xmlns:a16="http://schemas.microsoft.com/office/drawing/2014/main" id="{B74992D9-4452-490A-B9EB-E5949FE14EE9}"/>
              </a:ext>
            </a:extLst>
          </p:cNvPr>
          <p:cNvPicPr>
            <a:picLocks noChangeAspect="1"/>
          </p:cNvPicPr>
          <p:nvPr/>
        </p:nvPicPr>
        <p:blipFill>
          <a:blip r:embed="rId3"/>
          <a:stretch>
            <a:fillRect/>
          </a:stretch>
        </p:blipFill>
        <p:spPr>
          <a:xfrm>
            <a:off x="5367310" y="1893476"/>
            <a:ext cx="6608787" cy="4196325"/>
          </a:xfrm>
          <a:prstGeom prst="rect">
            <a:avLst/>
          </a:prstGeom>
        </p:spPr>
      </p:pic>
      <p:pic>
        <p:nvPicPr>
          <p:cNvPr id="15" name="Picture 14">
            <a:extLst>
              <a:ext uri="{FF2B5EF4-FFF2-40B4-BE49-F238E27FC236}">
                <a16:creationId xmlns:a16="http://schemas.microsoft.com/office/drawing/2014/main" id="{3D35CB29-09A7-422A-9F7C-0E789AC2F743}"/>
              </a:ext>
            </a:extLst>
          </p:cNvPr>
          <p:cNvPicPr>
            <a:picLocks noChangeAspect="1"/>
          </p:cNvPicPr>
          <p:nvPr/>
        </p:nvPicPr>
        <p:blipFill>
          <a:blip r:embed="rId4"/>
          <a:stretch>
            <a:fillRect/>
          </a:stretch>
        </p:blipFill>
        <p:spPr>
          <a:xfrm>
            <a:off x="1691700" y="2717341"/>
            <a:ext cx="2974890" cy="68753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9D605BA-9FAA-4D65-B0DF-CB7C69113108}"/>
                  </a:ext>
                </a:extLst>
              </p:cNvPr>
              <p:cNvSpPr/>
              <p:nvPr/>
            </p:nvSpPr>
            <p:spPr>
              <a:xfrm>
                <a:off x="152212" y="1870585"/>
                <a:ext cx="5223992" cy="954107"/>
              </a:xfrm>
              <a:prstGeom prst="rect">
                <a:avLst/>
              </a:prstGeom>
            </p:spPr>
            <p:txBody>
              <a:bodyPr wrap="square">
                <a:spAutoFit/>
              </a:bodyPr>
              <a:lstStyle/>
              <a:p>
                <a:r>
                  <a:rPr lang="en-US" sz="2800" dirty="0"/>
                  <a:t>(A, m)=</a:t>
                </a:r>
                <a:r>
                  <a:rPr lang="en-US" sz="2800" dirty="0" err="1"/>
                  <a:t>argmin</a:t>
                </a:r>
                <a:r>
                  <a:rPr lang="en-US" sz="2800" dirty="0"/>
                  <a:t>(</a:t>
                </a:r>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𝑥</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𝑦</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))2</m:t>
                        </m:r>
                      </m:e>
                    </m:nary>
                  </m:oMath>
                </a14:m>
                <a:r>
                  <a:rPr lang="en-US" sz="2800" dirty="0"/>
                  <a:t>), </a:t>
                </a:r>
              </a:p>
              <a:p>
                <a:endParaRPr lang="en-US" sz="2800" dirty="0"/>
              </a:p>
            </p:txBody>
          </p:sp>
        </mc:Choice>
        <mc:Fallback xmlns="">
          <p:sp>
            <p:nvSpPr>
              <p:cNvPr id="7" name="Rectangle 6">
                <a:extLst>
                  <a:ext uri="{FF2B5EF4-FFF2-40B4-BE49-F238E27FC236}">
                    <a16:creationId xmlns:a16="http://schemas.microsoft.com/office/drawing/2014/main" id="{B9D605BA-9FAA-4D65-B0DF-CB7C69113108}"/>
                  </a:ext>
                </a:extLst>
              </p:cNvPr>
              <p:cNvSpPr>
                <a:spLocks noRot="1" noChangeAspect="1" noMove="1" noResize="1" noEditPoints="1" noAdjustHandles="1" noChangeArrowheads="1" noChangeShapeType="1" noTextEdit="1"/>
              </p:cNvSpPr>
              <p:nvPr/>
            </p:nvSpPr>
            <p:spPr>
              <a:xfrm>
                <a:off x="152212" y="1870585"/>
                <a:ext cx="5223992" cy="954107"/>
              </a:xfrm>
              <a:prstGeom prst="rect">
                <a:avLst/>
              </a:prstGeom>
              <a:blipFill>
                <a:blip r:embed="rId5"/>
                <a:stretch>
                  <a:fillRect l="-2670" t="-71053" b="-6052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EE6FA777-83EE-4BDB-8E32-16C5540114D7}"/>
              </a:ext>
            </a:extLst>
          </p:cNvPr>
          <p:cNvSpPr/>
          <p:nvPr/>
        </p:nvSpPr>
        <p:spPr>
          <a:xfrm>
            <a:off x="215272" y="2717341"/>
            <a:ext cx="2027166" cy="954107"/>
          </a:xfrm>
          <a:prstGeom prst="rect">
            <a:avLst/>
          </a:prstGeom>
          <a:solidFill>
            <a:schemeClr val="bg1"/>
          </a:solidFill>
        </p:spPr>
        <p:txBody>
          <a:bodyPr wrap="square">
            <a:spAutoFit/>
          </a:bodyPr>
          <a:lstStyle/>
          <a:p>
            <a:r>
              <a:rPr lang="en-US" sz="2800" dirty="0"/>
              <a:t>, where F(x)</a:t>
            </a:r>
          </a:p>
          <a:p>
            <a:endParaRPr lang="en-US" sz="2800" dirty="0"/>
          </a:p>
        </p:txBody>
      </p:sp>
    </p:spTree>
    <p:extLst>
      <p:ext uri="{BB962C8B-B14F-4D97-AF65-F5344CB8AC3E}">
        <p14:creationId xmlns:p14="http://schemas.microsoft.com/office/powerpoint/2010/main" val="3093972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normAutofit/>
          </a:bodyPr>
          <a:lstStyle/>
          <a:p>
            <a:r>
              <a:rPr lang="en-US" dirty="0"/>
              <a:t>Systematic ways to overcome the overfit</a:t>
            </a:r>
          </a:p>
        </p:txBody>
      </p:sp>
      <p:sp>
        <p:nvSpPr>
          <p:cNvPr id="6" name="Rectangle 5">
            <a:extLst>
              <a:ext uri="{FF2B5EF4-FFF2-40B4-BE49-F238E27FC236}">
                <a16:creationId xmlns:a16="http://schemas.microsoft.com/office/drawing/2014/main" id="{E87E0AB4-7220-40E5-93C9-64CCDCAB8B8E}"/>
              </a:ext>
            </a:extLst>
          </p:cNvPr>
          <p:cNvSpPr/>
          <p:nvPr/>
        </p:nvSpPr>
        <p:spPr>
          <a:xfrm>
            <a:off x="3855205" y="1708483"/>
            <a:ext cx="5889458"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8F3F4C-DC7C-4C64-877F-B7114031985F}"/>
              </a:ext>
            </a:extLst>
          </p:cNvPr>
          <p:cNvSpPr/>
          <p:nvPr/>
        </p:nvSpPr>
        <p:spPr>
          <a:xfrm>
            <a:off x="376693" y="1752314"/>
            <a:ext cx="5324266" cy="3785652"/>
          </a:xfrm>
          <a:prstGeom prst="rect">
            <a:avLst/>
          </a:prstGeom>
        </p:spPr>
        <p:txBody>
          <a:bodyPr wrap="square">
            <a:spAutoFit/>
          </a:bodyPr>
          <a:lstStyle/>
          <a:p>
            <a:pPr marL="342900" indent="-342900">
              <a:buFont typeface="Arial" panose="020B0604020202020204" pitchFamily="34" charset="0"/>
              <a:buChar char="•"/>
            </a:pPr>
            <a:r>
              <a:rPr lang="en-US" sz="2400" dirty="0"/>
              <a:t>The higher the degree is (the more variables it has), the better it fits to the data</a:t>
            </a:r>
          </a:p>
          <a:p>
            <a:pPr marL="342900" indent="-342900">
              <a:buFont typeface="Arial" panose="020B0604020202020204" pitchFamily="34" charset="0"/>
              <a:buChar char="•"/>
            </a:pPr>
            <a:r>
              <a:rPr lang="en-US" sz="2400" dirty="0"/>
              <a:t>What is the right degree (or complexity or the number of variables) of the model for the data?</a:t>
            </a:r>
          </a:p>
          <a:p>
            <a:pPr marL="342900" indent="-342900">
              <a:buFont typeface="Arial" panose="020B0604020202020204" pitchFamily="34" charset="0"/>
              <a:buChar char="•"/>
            </a:pPr>
            <a:r>
              <a:rPr lang="en-US" sz="2400" dirty="0"/>
              <a:t>Akaike Information Criteria (AIC), Bayesian Information Criteria (BIC), or variable selection (e. g., via penalization)</a:t>
            </a:r>
          </a:p>
        </p:txBody>
      </p:sp>
      <p:pic>
        <p:nvPicPr>
          <p:cNvPr id="4" name="Picture 3"/>
          <p:cNvPicPr>
            <a:picLocks noChangeAspect="1"/>
          </p:cNvPicPr>
          <p:nvPr/>
        </p:nvPicPr>
        <p:blipFill>
          <a:blip r:embed="rId3"/>
          <a:stretch>
            <a:fillRect/>
          </a:stretch>
        </p:blipFill>
        <p:spPr>
          <a:xfrm>
            <a:off x="5225349" y="1584867"/>
            <a:ext cx="6721875" cy="1695608"/>
          </a:xfrm>
          <a:prstGeom prst="rect">
            <a:avLst/>
          </a:prstGeom>
        </p:spPr>
      </p:pic>
      <p:sp>
        <p:nvSpPr>
          <p:cNvPr id="5" name="Rectangle 4"/>
          <p:cNvSpPr/>
          <p:nvPr/>
        </p:nvSpPr>
        <p:spPr>
          <a:xfrm>
            <a:off x="8424590" y="3280475"/>
            <a:ext cx="3683327" cy="523220"/>
          </a:xfrm>
          <a:prstGeom prst="rect">
            <a:avLst/>
          </a:prstGeom>
        </p:spPr>
        <p:txBody>
          <a:bodyPr wrap="square">
            <a:spAutoFit/>
          </a:bodyPr>
          <a:lstStyle/>
          <a:p>
            <a:r>
              <a:rPr lang="en-US" sz="1400" dirty="0"/>
              <a:t>https://www.quora.com/What-are-the-key-trade-offs-between-overfitting-and-underfitting</a:t>
            </a:r>
          </a:p>
        </p:txBody>
      </p:sp>
    </p:spTree>
    <p:extLst>
      <p:ext uri="{BB962C8B-B14F-4D97-AF65-F5344CB8AC3E}">
        <p14:creationId xmlns:p14="http://schemas.microsoft.com/office/powerpoint/2010/main" val="61571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202B52-4231-4293-A24E-BA859EDF3FAD}"/>
              </a:ext>
            </a:extLst>
          </p:cNvPr>
          <p:cNvPicPr>
            <a:picLocks noChangeAspect="1"/>
          </p:cNvPicPr>
          <p:nvPr/>
        </p:nvPicPr>
        <p:blipFill>
          <a:blip r:embed="rId3"/>
          <a:stretch>
            <a:fillRect/>
          </a:stretch>
        </p:blipFill>
        <p:spPr>
          <a:xfrm>
            <a:off x="3430719" y="1235198"/>
            <a:ext cx="8674762" cy="5501932"/>
          </a:xfrm>
          <a:prstGeom prst="rect">
            <a:avLst/>
          </a:prstGeom>
        </p:spPr>
      </p:pic>
      <p:sp>
        <p:nvSpPr>
          <p:cNvPr id="2" name="Title 1"/>
          <p:cNvSpPr>
            <a:spLocks noGrp="1"/>
          </p:cNvSpPr>
          <p:nvPr>
            <p:ph type="title"/>
          </p:nvPr>
        </p:nvSpPr>
        <p:spPr>
          <a:xfrm>
            <a:off x="0" y="0"/>
            <a:ext cx="12192000" cy="1325563"/>
          </a:xfrm>
        </p:spPr>
        <p:txBody>
          <a:bodyPr>
            <a:normAutofit/>
          </a:bodyPr>
          <a:lstStyle/>
          <a:p>
            <a:r>
              <a:rPr lang="en-US" dirty="0"/>
              <a:t>Transforming axes may help explain the underlying </a:t>
            </a:r>
            <a:r>
              <a:rPr lang="en-US" sz="4400" dirty="0"/>
              <a:t>relationship</a:t>
            </a:r>
            <a:endParaRPr lang="en-US" dirty="0"/>
          </a:p>
        </p:txBody>
      </p:sp>
      <p:sp>
        <p:nvSpPr>
          <p:cNvPr id="6" name="Rectangle 5"/>
          <p:cNvSpPr/>
          <p:nvPr/>
        </p:nvSpPr>
        <p:spPr>
          <a:xfrm>
            <a:off x="5304422" y="1484290"/>
            <a:ext cx="5548570" cy="400110"/>
          </a:xfrm>
          <a:prstGeom prst="rect">
            <a:avLst/>
          </a:prstGeom>
        </p:spPr>
        <p:txBody>
          <a:bodyPr wrap="none">
            <a:spAutoFit/>
          </a:bodyPr>
          <a:lstStyle/>
          <a:p>
            <a:r>
              <a:rPr lang="en-US" sz="2000" dirty="0"/>
              <a:t>Monthly submissions to the preprint server </a:t>
            </a:r>
            <a:r>
              <a:rPr lang="en-US" sz="2000" dirty="0" err="1"/>
              <a:t>bioRxiv</a:t>
            </a:r>
            <a:r>
              <a:rPr lang="en-US" sz="2000" dirty="0"/>
              <a:t>.</a:t>
            </a:r>
          </a:p>
        </p:txBody>
      </p:sp>
      <p:sp>
        <p:nvSpPr>
          <p:cNvPr id="12" name="Rectangle 11">
            <a:extLst>
              <a:ext uri="{FF2B5EF4-FFF2-40B4-BE49-F238E27FC236}">
                <a16:creationId xmlns:a16="http://schemas.microsoft.com/office/drawing/2014/main" id="{C65F6DBD-3EF9-48A0-9954-07EB81C9AB01}"/>
              </a:ext>
            </a:extLst>
          </p:cNvPr>
          <p:cNvSpPr/>
          <p:nvPr/>
        </p:nvSpPr>
        <p:spPr>
          <a:xfrm>
            <a:off x="7768100" y="6560654"/>
            <a:ext cx="4423900" cy="307777"/>
          </a:xfrm>
          <a:prstGeom prst="rect">
            <a:avLst/>
          </a:prstGeom>
        </p:spPr>
        <p:txBody>
          <a:bodyPr wrap="square">
            <a:spAutoFit/>
          </a:bodyPr>
          <a:lstStyle/>
          <a:p>
            <a:r>
              <a:rPr lang="en-US" sz="1400" dirty="0"/>
              <a:t>Fundamentals of Data Visualization, Wilke, O’Reilly, 1</a:t>
            </a:r>
            <a:r>
              <a:rPr lang="en-US" sz="1400" baseline="30000" dirty="0"/>
              <a:t>st</a:t>
            </a:r>
            <a:r>
              <a:rPr lang="en-US" sz="1400" dirty="0"/>
              <a:t> Ed.</a:t>
            </a:r>
          </a:p>
        </p:txBody>
      </p:sp>
      <p:sp>
        <p:nvSpPr>
          <p:cNvPr id="7" name="Rectangle 6">
            <a:extLst>
              <a:ext uri="{FF2B5EF4-FFF2-40B4-BE49-F238E27FC236}">
                <a16:creationId xmlns:a16="http://schemas.microsoft.com/office/drawing/2014/main" id="{927CFB2F-81A9-41F0-938A-C3EEF8501648}"/>
              </a:ext>
            </a:extLst>
          </p:cNvPr>
          <p:cNvSpPr/>
          <p:nvPr/>
        </p:nvSpPr>
        <p:spPr>
          <a:xfrm>
            <a:off x="0" y="1525072"/>
            <a:ext cx="3720662" cy="1200329"/>
          </a:xfrm>
          <a:prstGeom prst="rect">
            <a:avLst/>
          </a:prstGeom>
        </p:spPr>
        <p:txBody>
          <a:bodyPr wrap="square">
            <a:spAutoFit/>
          </a:bodyPr>
          <a:lstStyle/>
          <a:p>
            <a:pPr marL="457200" indent="-457200">
              <a:buFont typeface="Arial" panose="020B0604020202020204" pitchFamily="34" charset="0"/>
              <a:buChar char="•"/>
            </a:pPr>
            <a:r>
              <a:rPr lang="el-GR" sz="2400" dirty="0"/>
              <a:t>Δ</a:t>
            </a:r>
            <a:r>
              <a:rPr lang="en-US" sz="2400" dirty="0"/>
              <a:t>y(t) ∝ y(t-1)</a:t>
            </a:r>
          </a:p>
          <a:p>
            <a:pPr marL="457200" indent="-457200">
              <a:buFont typeface="Arial" panose="020B0604020202020204" pitchFamily="34" charset="0"/>
              <a:buChar char="•"/>
            </a:pPr>
            <a:r>
              <a:rPr lang="en-US" sz="2400" dirty="0"/>
              <a:t>E. g., the increase in submissions in a month</a:t>
            </a:r>
          </a:p>
        </p:txBody>
      </p:sp>
    </p:spTree>
    <p:extLst>
      <p:ext uri="{BB962C8B-B14F-4D97-AF65-F5344CB8AC3E}">
        <p14:creationId xmlns:p14="http://schemas.microsoft.com/office/powerpoint/2010/main" val="2590618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202B52-4231-4293-A24E-BA859EDF3FAD}"/>
              </a:ext>
            </a:extLst>
          </p:cNvPr>
          <p:cNvPicPr>
            <a:picLocks noChangeAspect="1"/>
          </p:cNvPicPr>
          <p:nvPr/>
        </p:nvPicPr>
        <p:blipFill>
          <a:blip r:embed="rId3"/>
          <a:stretch>
            <a:fillRect/>
          </a:stretch>
        </p:blipFill>
        <p:spPr>
          <a:xfrm>
            <a:off x="3430719" y="1235198"/>
            <a:ext cx="8674762" cy="5501932"/>
          </a:xfrm>
          <a:prstGeom prst="rect">
            <a:avLst/>
          </a:prstGeom>
        </p:spPr>
      </p:pic>
      <p:sp>
        <p:nvSpPr>
          <p:cNvPr id="2" name="Title 1"/>
          <p:cNvSpPr>
            <a:spLocks noGrp="1"/>
          </p:cNvSpPr>
          <p:nvPr>
            <p:ph type="title"/>
          </p:nvPr>
        </p:nvSpPr>
        <p:spPr>
          <a:xfrm>
            <a:off x="0" y="0"/>
            <a:ext cx="12192000" cy="1325563"/>
          </a:xfrm>
        </p:spPr>
        <p:txBody>
          <a:bodyPr>
            <a:normAutofit/>
          </a:bodyPr>
          <a:lstStyle/>
          <a:p>
            <a:r>
              <a:rPr lang="en-US" dirty="0"/>
              <a:t>Transforming axes may help explain the underlying </a:t>
            </a:r>
            <a:r>
              <a:rPr lang="en-US" sz="4400" dirty="0"/>
              <a:t>relationship</a:t>
            </a:r>
            <a:endParaRPr lang="en-US" dirty="0"/>
          </a:p>
        </p:txBody>
      </p:sp>
      <p:sp>
        <p:nvSpPr>
          <p:cNvPr id="6" name="Rectangle 5"/>
          <p:cNvSpPr/>
          <p:nvPr/>
        </p:nvSpPr>
        <p:spPr>
          <a:xfrm>
            <a:off x="5283401" y="947733"/>
            <a:ext cx="5548570" cy="400110"/>
          </a:xfrm>
          <a:prstGeom prst="rect">
            <a:avLst/>
          </a:prstGeom>
        </p:spPr>
        <p:txBody>
          <a:bodyPr wrap="none">
            <a:spAutoFit/>
          </a:bodyPr>
          <a:lstStyle/>
          <a:p>
            <a:r>
              <a:rPr lang="en-US" sz="2000" dirty="0"/>
              <a:t>Monthly submissions to the preprint server </a:t>
            </a:r>
            <a:r>
              <a:rPr lang="en-US" sz="2000" dirty="0" err="1"/>
              <a:t>bioRxiv</a:t>
            </a:r>
            <a:r>
              <a:rPr lang="en-US" sz="2000" dirty="0"/>
              <a:t>.</a:t>
            </a:r>
          </a:p>
        </p:txBody>
      </p:sp>
      <p:sp>
        <p:nvSpPr>
          <p:cNvPr id="12" name="Rectangle 11">
            <a:extLst>
              <a:ext uri="{FF2B5EF4-FFF2-40B4-BE49-F238E27FC236}">
                <a16:creationId xmlns:a16="http://schemas.microsoft.com/office/drawing/2014/main" id="{C65F6DBD-3EF9-48A0-9954-07EB81C9AB01}"/>
              </a:ext>
            </a:extLst>
          </p:cNvPr>
          <p:cNvSpPr/>
          <p:nvPr/>
        </p:nvSpPr>
        <p:spPr>
          <a:xfrm>
            <a:off x="7768100" y="6560654"/>
            <a:ext cx="4423900" cy="307777"/>
          </a:xfrm>
          <a:prstGeom prst="rect">
            <a:avLst/>
          </a:prstGeom>
        </p:spPr>
        <p:txBody>
          <a:bodyPr wrap="square">
            <a:spAutoFit/>
          </a:bodyPr>
          <a:lstStyle/>
          <a:p>
            <a:r>
              <a:rPr lang="en-US" sz="1400" dirty="0"/>
              <a:t>Fundamentals of Data Visualization, Wilke, O’Reilly, 1</a:t>
            </a:r>
            <a:r>
              <a:rPr lang="en-US" sz="1400" baseline="30000" dirty="0"/>
              <a:t>st</a:t>
            </a:r>
            <a:r>
              <a:rPr lang="en-US" sz="1400" dirty="0"/>
              <a:t> Ed.</a:t>
            </a:r>
          </a:p>
        </p:txBody>
      </p:sp>
      <p:sp>
        <p:nvSpPr>
          <p:cNvPr id="7" name="Rectangle 6">
            <a:extLst>
              <a:ext uri="{FF2B5EF4-FFF2-40B4-BE49-F238E27FC236}">
                <a16:creationId xmlns:a16="http://schemas.microsoft.com/office/drawing/2014/main" id="{927CFB2F-81A9-41F0-938A-C3EEF8501648}"/>
              </a:ext>
            </a:extLst>
          </p:cNvPr>
          <p:cNvSpPr/>
          <p:nvPr/>
        </p:nvSpPr>
        <p:spPr>
          <a:xfrm>
            <a:off x="0" y="1525072"/>
            <a:ext cx="3720662" cy="3046988"/>
          </a:xfrm>
          <a:prstGeom prst="rect">
            <a:avLst/>
          </a:prstGeom>
        </p:spPr>
        <p:txBody>
          <a:bodyPr wrap="square">
            <a:spAutoFit/>
          </a:bodyPr>
          <a:lstStyle/>
          <a:p>
            <a:pPr marL="457200" indent="-457200">
              <a:buFont typeface="Arial" panose="020B0604020202020204" pitchFamily="34" charset="0"/>
              <a:buChar char="•"/>
            </a:pPr>
            <a:r>
              <a:rPr lang="el-GR" sz="2400" dirty="0"/>
              <a:t>Δ</a:t>
            </a:r>
            <a:r>
              <a:rPr lang="en-US" sz="2400" dirty="0"/>
              <a:t>y(t) ∝ y(t-1)</a:t>
            </a:r>
          </a:p>
          <a:p>
            <a:pPr marL="457200" indent="-457200">
              <a:buFont typeface="Arial" panose="020B0604020202020204" pitchFamily="34" charset="0"/>
              <a:buChar char="•"/>
            </a:pPr>
            <a:r>
              <a:rPr lang="en-US" sz="2400" dirty="0"/>
              <a:t>E. g., the increase in submissions in a month</a:t>
            </a:r>
          </a:p>
          <a:p>
            <a:pPr marL="457200" indent="-457200">
              <a:buFont typeface="Arial" panose="020B0604020202020204" pitchFamily="34" charset="0"/>
              <a:buChar char="•"/>
            </a:pPr>
            <a:r>
              <a:rPr lang="en-US" sz="2400" b="1" dirty="0"/>
              <a:t>E</a:t>
            </a:r>
            <a:r>
              <a:rPr lang="en-US" sz="2400" b="1" i="0" dirty="0">
                <a:effectLst/>
              </a:rPr>
              <a:t>xponential growth function</a:t>
            </a:r>
            <a:r>
              <a:rPr lang="en-US" sz="2400" b="0" i="0" dirty="0">
                <a:effectLst/>
              </a:rPr>
              <a:t> grows at a constant percent growth rate</a:t>
            </a:r>
          </a:p>
          <a:p>
            <a:pPr marL="457200" indent="-457200">
              <a:buFont typeface="Arial" panose="020B0604020202020204" pitchFamily="34" charset="0"/>
              <a:buChar char="•"/>
            </a:pPr>
            <a:r>
              <a:rPr lang="es-ES" sz="2400" dirty="0">
                <a:solidFill>
                  <a:srgbClr val="333333"/>
                </a:solidFill>
                <a:latin typeface="MJXc-TeX-math-I"/>
              </a:rPr>
              <a:t>y</a:t>
            </a:r>
            <a:r>
              <a:rPr lang="es-ES" sz="2400" dirty="0">
                <a:solidFill>
                  <a:srgbClr val="333333"/>
                </a:solidFill>
                <a:latin typeface="MJXc-TeX-main-R"/>
              </a:rPr>
              <a:t>=</a:t>
            </a:r>
            <a:r>
              <a:rPr lang="es-ES" sz="2400" dirty="0" err="1">
                <a:solidFill>
                  <a:srgbClr val="333333"/>
                </a:solidFill>
                <a:latin typeface="MJXc-TeX-main-R"/>
              </a:rPr>
              <a:t>exp</a:t>
            </a:r>
            <a:r>
              <a:rPr lang="es-ES" sz="2400" dirty="0">
                <a:solidFill>
                  <a:srgbClr val="333333"/>
                </a:solidFill>
                <a:latin typeface="MJXc-TeX-main-R"/>
              </a:rPr>
              <a:t>(</a:t>
            </a:r>
            <a:r>
              <a:rPr lang="es-ES" sz="2400" dirty="0" err="1">
                <a:solidFill>
                  <a:srgbClr val="333333"/>
                </a:solidFill>
                <a:latin typeface="MJXc-TeX-math-I"/>
              </a:rPr>
              <a:t>A</a:t>
            </a:r>
            <a:r>
              <a:rPr lang="es-ES" sz="2400" dirty="0" err="1">
                <a:solidFill>
                  <a:srgbClr val="333333"/>
                </a:solidFill>
                <a:latin typeface="MJXc-TeX-main-R"/>
              </a:rPr>
              <a:t>+</a:t>
            </a:r>
            <a:r>
              <a:rPr lang="es-ES" sz="2400" dirty="0" err="1">
                <a:solidFill>
                  <a:srgbClr val="333333"/>
                </a:solidFill>
                <a:latin typeface="MJXc-TeX-math-I"/>
              </a:rPr>
              <a:t>mx</a:t>
            </a:r>
            <a:r>
              <a:rPr lang="es-ES" sz="2400" dirty="0">
                <a:solidFill>
                  <a:srgbClr val="333333"/>
                </a:solidFill>
                <a:latin typeface="MJXc-TeX-math-I"/>
              </a:rPr>
              <a:t>)</a:t>
            </a:r>
            <a:endParaRPr lang="en-US" sz="2400" dirty="0"/>
          </a:p>
        </p:txBody>
      </p:sp>
    </p:spTree>
    <p:extLst>
      <p:ext uri="{BB962C8B-B14F-4D97-AF65-F5344CB8AC3E}">
        <p14:creationId xmlns:p14="http://schemas.microsoft.com/office/powerpoint/2010/main" val="1522007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How do I select a distribution to try fitting</a:t>
            </a:r>
          </a:p>
        </p:txBody>
      </p:sp>
      <p:sp>
        <p:nvSpPr>
          <p:cNvPr id="6" name="Rectangle 5"/>
          <p:cNvSpPr/>
          <p:nvPr/>
        </p:nvSpPr>
        <p:spPr>
          <a:xfrm>
            <a:off x="5971125" y="1590826"/>
            <a:ext cx="5548570" cy="400110"/>
          </a:xfrm>
          <a:prstGeom prst="rect">
            <a:avLst/>
          </a:prstGeom>
        </p:spPr>
        <p:txBody>
          <a:bodyPr wrap="none">
            <a:spAutoFit/>
          </a:bodyPr>
          <a:lstStyle/>
          <a:p>
            <a:r>
              <a:rPr lang="en-US" sz="2000" dirty="0"/>
              <a:t>Monthly submissions to the preprint server </a:t>
            </a:r>
            <a:r>
              <a:rPr lang="en-US" sz="2000" dirty="0" err="1"/>
              <a:t>bioRxiv</a:t>
            </a:r>
            <a:r>
              <a:rPr lang="en-US" sz="2000" dirty="0"/>
              <a:t>.</a:t>
            </a:r>
          </a:p>
        </p:txBody>
      </p:sp>
      <p:pic>
        <p:nvPicPr>
          <p:cNvPr id="7" name="Picture 6"/>
          <p:cNvPicPr>
            <a:picLocks noChangeAspect="1"/>
          </p:cNvPicPr>
          <p:nvPr/>
        </p:nvPicPr>
        <p:blipFill>
          <a:blip r:embed="rId3"/>
          <a:stretch>
            <a:fillRect/>
          </a:stretch>
        </p:blipFill>
        <p:spPr>
          <a:xfrm>
            <a:off x="5073194" y="2124196"/>
            <a:ext cx="6978610" cy="4123724"/>
          </a:xfrm>
          <a:prstGeom prst="rect">
            <a:avLst/>
          </a:prstGeom>
        </p:spPr>
      </p:pic>
      <p:sp>
        <p:nvSpPr>
          <p:cNvPr id="10" name="Right Arrow 9"/>
          <p:cNvSpPr/>
          <p:nvPr/>
        </p:nvSpPr>
        <p:spPr>
          <a:xfrm>
            <a:off x="1302576" y="1881284"/>
            <a:ext cx="350875" cy="25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E581B1D-7A6B-408B-A049-C96DD301213A}"/>
              </a:ext>
            </a:extLst>
          </p:cNvPr>
          <p:cNvSpPr/>
          <p:nvPr/>
        </p:nvSpPr>
        <p:spPr>
          <a:xfrm>
            <a:off x="1229067" y="1418790"/>
            <a:ext cx="3542629" cy="4652749"/>
          </a:xfrm>
          <a:prstGeom prst="rect">
            <a:avLst/>
          </a:prstGeom>
        </p:spPr>
        <p:txBody>
          <a:bodyPr wrap="square">
            <a:spAutoFit/>
          </a:bodyPr>
          <a:lstStyle/>
          <a:p>
            <a:pPr marL="457200" indent="-457200">
              <a:buFont typeface="Arial" panose="020B0604020202020204" pitchFamily="34" charset="0"/>
              <a:buChar char="•"/>
            </a:pPr>
            <a:r>
              <a:rPr lang="en-US" sz="2400" dirty="0"/>
              <a:t>Log-linear </a:t>
            </a:r>
          </a:p>
          <a:p>
            <a:r>
              <a:rPr lang="en-US" sz="2400" dirty="0">
                <a:latin typeface="MJXc-TeX-main-R"/>
              </a:rPr>
              <a:t>      </a:t>
            </a:r>
            <a:r>
              <a:rPr lang="es-ES" sz="2400" dirty="0">
                <a:latin typeface="MJXc-TeX-main-R"/>
              </a:rPr>
              <a:t>log(</a:t>
            </a:r>
            <a:r>
              <a:rPr lang="es-ES" sz="2400" dirty="0">
                <a:latin typeface="MJXc-TeX-math-I"/>
              </a:rPr>
              <a:t>y</a:t>
            </a:r>
            <a:r>
              <a:rPr lang="es-ES" sz="2400" dirty="0">
                <a:latin typeface="MJXc-TeX-main-R"/>
              </a:rPr>
              <a:t>)=</a:t>
            </a:r>
            <a:r>
              <a:rPr lang="es-ES" sz="2400" dirty="0" err="1">
                <a:latin typeface="MJXc-TeX-math-I"/>
              </a:rPr>
              <a:t>A</a:t>
            </a:r>
            <a:r>
              <a:rPr lang="es-ES" sz="2400" dirty="0" err="1">
                <a:latin typeface="MJXc-TeX-main-R"/>
              </a:rPr>
              <a:t>+</a:t>
            </a:r>
            <a:r>
              <a:rPr lang="es-ES" sz="2400" dirty="0" err="1">
                <a:latin typeface="MJXc-TeX-math-I"/>
              </a:rPr>
              <a:t>mx</a:t>
            </a:r>
            <a:br>
              <a:rPr lang="es-ES" sz="2400" dirty="0"/>
            </a:br>
            <a:r>
              <a:rPr lang="en-US" sz="2400" dirty="0"/>
              <a:t> </a:t>
            </a:r>
          </a:p>
          <a:p>
            <a:pPr marL="457200" indent="-457200">
              <a:buFont typeface="Arial" panose="020B0604020202020204" pitchFamily="34" charset="0"/>
              <a:buChar char="•"/>
            </a:pPr>
            <a:r>
              <a:rPr lang="en-US" sz="2400" dirty="0"/>
              <a:t>log-log</a:t>
            </a:r>
          </a:p>
          <a:p>
            <a:pPr>
              <a:lnSpc>
                <a:spcPct val="107000"/>
              </a:lnSpc>
              <a:spcAft>
                <a:spcPts val="800"/>
              </a:spcAft>
            </a:pPr>
            <a:r>
              <a:rPr lang="en-US" sz="2400" dirty="0"/>
              <a:t>      </a:t>
            </a:r>
            <a:r>
              <a:rPr lang="en-US" sz="2400" dirty="0" err="1">
                <a:latin typeface="Calibri" panose="020F0502020204030204" pitchFamily="34" charset="0"/>
                <a:ea typeface="Malgun Gothic" panose="020B0503020000020004" pitchFamily="34" charset="-127"/>
                <a:cs typeface="Times New Roman" panose="02020603050405020304" pitchFamily="18" charset="0"/>
              </a:rPr>
              <a:t>y</a:t>
            </a:r>
            <a:r>
              <a:rPr lang="en-US" sz="2400" dirty="0" err="1">
                <a:latin typeface="Cambria Math" panose="02040503050406030204" pitchFamily="18" charset="0"/>
                <a:ea typeface="Malgun Gothic" panose="020B0503020000020004" pitchFamily="34" charset="-127"/>
                <a:cs typeface="Cambria Math" panose="02040503050406030204" pitchFamily="18" charset="0"/>
              </a:rPr>
              <a:t>∼</a:t>
            </a:r>
            <a:r>
              <a:rPr lang="en-US" sz="2400" dirty="0" err="1">
                <a:latin typeface="Calibri" panose="020F0502020204030204" pitchFamily="34" charset="0"/>
                <a:ea typeface="Malgun Gothic" panose="020B0503020000020004" pitchFamily="34" charset="-127"/>
                <a:cs typeface="Times New Roman" panose="02020603050405020304" pitchFamily="18" charset="0"/>
              </a:rPr>
              <a:t>x</a:t>
            </a:r>
            <a:r>
              <a:rPr lang="el-GR" sz="2400" baseline="30000" dirty="0">
                <a:latin typeface="Calibri" panose="020F0502020204030204" pitchFamily="34" charset="0"/>
                <a:ea typeface="Malgun Gothic" panose="020B0503020000020004" pitchFamily="34" charset="-127"/>
                <a:cs typeface="Times New Roman" panose="02020603050405020304" pitchFamily="18" charset="0"/>
              </a:rPr>
              <a:t>α</a:t>
            </a:r>
            <a:endParaRPr lang="en-US" sz="2400" dirty="0">
              <a:latin typeface="Calibri" panose="020F0502020204030204" pitchFamily="34" charset="0"/>
              <a:ea typeface="Malgun Gothic" panose="020B0503020000020004" pitchFamily="34" charset="-127"/>
              <a:cs typeface="Times New Roman" panose="02020603050405020304" pitchFamily="18" charset="0"/>
            </a:endParaRPr>
          </a:p>
          <a:p>
            <a:r>
              <a:rPr lang="en-US" sz="2400" dirty="0"/>
              <a:t>      power laws</a:t>
            </a:r>
          </a:p>
          <a:p>
            <a:endParaRPr lang="en-US" sz="2400" dirty="0"/>
          </a:p>
          <a:p>
            <a:pPr marL="457200" indent="-457200">
              <a:buFont typeface="Arial" panose="020B0604020202020204" pitchFamily="34" charset="0"/>
              <a:buChar char="•"/>
            </a:pPr>
            <a:r>
              <a:rPr lang="en-US" sz="2400" dirty="0"/>
              <a:t>Linear-log</a:t>
            </a:r>
          </a:p>
          <a:p>
            <a:r>
              <a:rPr lang="en-US" sz="2400" dirty="0"/>
              <a:t>      </a:t>
            </a:r>
            <a:r>
              <a:rPr lang="en-US" sz="2400" dirty="0" err="1">
                <a:latin typeface="MJXc-TeX-math-I"/>
              </a:rPr>
              <a:t>y</a:t>
            </a:r>
            <a:r>
              <a:rPr lang="en-US" sz="2400" dirty="0" err="1">
                <a:latin typeface="MJXc-TeX-main-R"/>
              </a:rPr>
              <a:t>∼log</a:t>
            </a:r>
            <a:r>
              <a:rPr lang="en-US" sz="2400" dirty="0">
                <a:latin typeface="MJXc-TeX-main-R"/>
              </a:rPr>
              <a:t>(</a:t>
            </a:r>
            <a:r>
              <a:rPr lang="en-US" sz="2400" dirty="0">
                <a:latin typeface="MJXc-TeX-math-I"/>
              </a:rPr>
              <a:t>x</a:t>
            </a:r>
            <a:r>
              <a:rPr lang="en-US" sz="2400" dirty="0">
                <a:latin typeface="MJXc-TeX-main-R"/>
              </a:rPr>
              <a:t>)</a:t>
            </a:r>
          </a:p>
          <a:p>
            <a:endParaRPr lang="en-US" sz="2400" dirty="0">
              <a:latin typeface="MJXc-TeX-main-R"/>
            </a:endParaRPr>
          </a:p>
          <a:p>
            <a:pPr marL="457200" indent="-457200">
              <a:buFont typeface="Arial" panose="020B0604020202020204" pitchFamily="34" charset="0"/>
              <a:buChar char="•"/>
            </a:pPr>
            <a:r>
              <a:rPr lang="en-US" sz="2400" dirty="0"/>
              <a:t>cover a wide range of real-world applications</a:t>
            </a:r>
          </a:p>
        </p:txBody>
      </p:sp>
      <p:sp>
        <p:nvSpPr>
          <p:cNvPr id="12" name="Rectangle 11">
            <a:extLst>
              <a:ext uri="{FF2B5EF4-FFF2-40B4-BE49-F238E27FC236}">
                <a16:creationId xmlns:a16="http://schemas.microsoft.com/office/drawing/2014/main" id="{C65F6DBD-3EF9-48A0-9954-07EB81C9AB01}"/>
              </a:ext>
            </a:extLst>
          </p:cNvPr>
          <p:cNvSpPr/>
          <p:nvPr/>
        </p:nvSpPr>
        <p:spPr>
          <a:xfrm>
            <a:off x="7841673" y="6513183"/>
            <a:ext cx="5569527" cy="307777"/>
          </a:xfrm>
          <a:prstGeom prst="rect">
            <a:avLst/>
          </a:prstGeom>
        </p:spPr>
        <p:txBody>
          <a:bodyPr wrap="square">
            <a:spAutoFit/>
          </a:bodyPr>
          <a:lstStyle/>
          <a:p>
            <a:r>
              <a:rPr lang="en-US" sz="1400" dirty="0"/>
              <a:t>Fundamentals of Data Visualization, Wilke, O’Reilly, 1</a:t>
            </a:r>
            <a:r>
              <a:rPr lang="en-US" sz="1400" baseline="30000" dirty="0"/>
              <a:t>st</a:t>
            </a:r>
            <a:r>
              <a:rPr lang="en-US" sz="1400" dirty="0"/>
              <a:t> Ed.</a:t>
            </a:r>
          </a:p>
        </p:txBody>
      </p:sp>
      <p:sp>
        <p:nvSpPr>
          <p:cNvPr id="16" name="Right Arrow 9">
            <a:extLst>
              <a:ext uri="{FF2B5EF4-FFF2-40B4-BE49-F238E27FC236}">
                <a16:creationId xmlns:a16="http://schemas.microsoft.com/office/drawing/2014/main" id="{A121C4D5-00F1-407B-A4EA-7A0E32620E7E}"/>
              </a:ext>
            </a:extLst>
          </p:cNvPr>
          <p:cNvSpPr/>
          <p:nvPr/>
        </p:nvSpPr>
        <p:spPr>
          <a:xfrm>
            <a:off x="1327732" y="2955387"/>
            <a:ext cx="350875" cy="25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9">
            <a:extLst>
              <a:ext uri="{FF2B5EF4-FFF2-40B4-BE49-F238E27FC236}">
                <a16:creationId xmlns:a16="http://schemas.microsoft.com/office/drawing/2014/main" id="{A8231D9F-54C1-4A2F-A4AD-B15EC101D7FB}"/>
              </a:ext>
            </a:extLst>
          </p:cNvPr>
          <p:cNvSpPr/>
          <p:nvPr/>
        </p:nvSpPr>
        <p:spPr>
          <a:xfrm>
            <a:off x="1327732" y="3515022"/>
            <a:ext cx="350875" cy="25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9">
            <a:extLst>
              <a:ext uri="{FF2B5EF4-FFF2-40B4-BE49-F238E27FC236}">
                <a16:creationId xmlns:a16="http://schemas.microsoft.com/office/drawing/2014/main" id="{64381A77-3CEA-4414-B5BD-B5A8105A4BC8}"/>
              </a:ext>
            </a:extLst>
          </p:cNvPr>
          <p:cNvSpPr/>
          <p:nvPr/>
        </p:nvSpPr>
        <p:spPr>
          <a:xfrm>
            <a:off x="1330738" y="4599978"/>
            <a:ext cx="350875" cy="25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2192000" cy="1325563"/>
          </a:xfrm>
        </p:spPr>
        <p:txBody>
          <a:bodyPr>
            <a:normAutofit/>
          </a:bodyPr>
          <a:lstStyle/>
          <a:p>
            <a:r>
              <a:rPr lang="en-US"/>
              <a:t>Detrending to </a:t>
            </a:r>
            <a:r>
              <a:rPr lang="en-US" dirty="0"/>
              <a:t>catch signals beyond the “first” trend</a:t>
            </a:r>
          </a:p>
        </p:txBody>
      </p:sp>
      <p:sp>
        <p:nvSpPr>
          <p:cNvPr id="6" name="Rectangle 5">
            <a:extLst>
              <a:ext uri="{FF2B5EF4-FFF2-40B4-BE49-F238E27FC236}">
                <a16:creationId xmlns:a16="http://schemas.microsoft.com/office/drawing/2014/main" id="{E87E0AB4-7220-40E5-93C9-64CCDCAB8B8E}"/>
              </a:ext>
            </a:extLst>
          </p:cNvPr>
          <p:cNvSpPr/>
          <p:nvPr/>
        </p:nvSpPr>
        <p:spPr>
          <a:xfrm>
            <a:off x="6620592" y="1836970"/>
            <a:ext cx="5889458"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4C4357-E22A-4116-81FC-8861B0E0D4D7}"/>
              </a:ext>
            </a:extLst>
          </p:cNvPr>
          <p:cNvPicPr>
            <a:picLocks noChangeAspect="1"/>
          </p:cNvPicPr>
          <p:nvPr/>
        </p:nvPicPr>
        <p:blipFill>
          <a:blip r:embed="rId3"/>
          <a:stretch>
            <a:fillRect/>
          </a:stretch>
        </p:blipFill>
        <p:spPr>
          <a:xfrm>
            <a:off x="4036180" y="1476343"/>
            <a:ext cx="8126245" cy="4966681"/>
          </a:xfrm>
          <a:prstGeom prst="rect">
            <a:avLst/>
          </a:prstGeom>
        </p:spPr>
      </p:pic>
      <p:sp>
        <p:nvSpPr>
          <p:cNvPr id="4" name="Rectangle 3">
            <a:extLst>
              <a:ext uri="{FF2B5EF4-FFF2-40B4-BE49-F238E27FC236}">
                <a16:creationId xmlns:a16="http://schemas.microsoft.com/office/drawing/2014/main" id="{F6665D4D-68A3-4DAF-8838-6AE7972F1C2C}"/>
              </a:ext>
            </a:extLst>
          </p:cNvPr>
          <p:cNvSpPr/>
          <p:nvPr/>
        </p:nvSpPr>
        <p:spPr>
          <a:xfrm>
            <a:off x="6620592" y="1014678"/>
            <a:ext cx="3404202" cy="400110"/>
          </a:xfrm>
          <a:prstGeom prst="rect">
            <a:avLst/>
          </a:prstGeom>
        </p:spPr>
        <p:txBody>
          <a:bodyPr wrap="none">
            <a:spAutoFit/>
          </a:bodyPr>
          <a:lstStyle/>
          <a:p>
            <a:r>
              <a:rPr lang="en-US" sz="2000" dirty="0"/>
              <a:t>Freddie Mac House Price Index</a:t>
            </a:r>
          </a:p>
        </p:txBody>
      </p:sp>
      <p:sp>
        <p:nvSpPr>
          <p:cNvPr id="8" name="Rectangle 7">
            <a:extLst>
              <a:ext uri="{FF2B5EF4-FFF2-40B4-BE49-F238E27FC236}">
                <a16:creationId xmlns:a16="http://schemas.microsoft.com/office/drawing/2014/main" id="{2E581B1D-7A6B-408B-A049-C96DD301213A}"/>
              </a:ext>
            </a:extLst>
          </p:cNvPr>
          <p:cNvSpPr/>
          <p:nvPr/>
        </p:nvSpPr>
        <p:spPr>
          <a:xfrm>
            <a:off x="425004" y="1152909"/>
            <a:ext cx="3841145" cy="2308324"/>
          </a:xfrm>
          <a:prstGeom prst="rect">
            <a:avLst/>
          </a:prstGeom>
        </p:spPr>
        <p:txBody>
          <a:bodyPr wrap="square">
            <a:spAutoFit/>
          </a:bodyPr>
          <a:lstStyle/>
          <a:p>
            <a:r>
              <a:rPr lang="en-US" sz="2400" dirty="0"/>
              <a:t>House Price = annual growth + house bubbles</a:t>
            </a:r>
          </a:p>
          <a:p>
            <a:pPr marL="342900" indent="-342900">
              <a:buFont typeface="Arial" panose="020B0604020202020204" pitchFamily="34" charset="0"/>
              <a:buChar char="•"/>
            </a:pPr>
            <a:r>
              <a:rPr lang="en-US" sz="2400" dirty="0"/>
              <a:t>4.7% annual price increase with two bubbles in California</a:t>
            </a:r>
          </a:p>
          <a:p>
            <a:pPr marL="342900" indent="-342900">
              <a:buFont typeface="Arial" panose="020B0604020202020204" pitchFamily="34" charset="0"/>
              <a:buChar char="•"/>
            </a:pPr>
            <a:r>
              <a:rPr lang="en-US" sz="2400" dirty="0"/>
              <a:t>2.8% in the other states</a:t>
            </a:r>
          </a:p>
        </p:txBody>
      </p:sp>
      <p:sp>
        <p:nvSpPr>
          <p:cNvPr id="10" name="Rectangle 9">
            <a:extLst>
              <a:ext uri="{FF2B5EF4-FFF2-40B4-BE49-F238E27FC236}">
                <a16:creationId xmlns:a16="http://schemas.microsoft.com/office/drawing/2014/main" id="{C65F6DBD-3EF9-48A0-9954-07EB81C9AB01}"/>
              </a:ext>
            </a:extLst>
          </p:cNvPr>
          <p:cNvSpPr/>
          <p:nvPr/>
        </p:nvSpPr>
        <p:spPr>
          <a:xfrm>
            <a:off x="7876614" y="6531968"/>
            <a:ext cx="5569527" cy="307777"/>
          </a:xfrm>
          <a:prstGeom prst="rect">
            <a:avLst/>
          </a:prstGeom>
        </p:spPr>
        <p:txBody>
          <a:bodyPr wrap="squar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3382839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838200" y="18255"/>
            <a:ext cx="10515600" cy="1325563"/>
          </a:xfrm>
        </p:spPr>
        <p:txBody>
          <a:bodyPr>
            <a:normAutofit/>
          </a:bodyPr>
          <a:lstStyle/>
          <a:p>
            <a:r>
              <a:rPr lang="en-US"/>
              <a:t>Detrending signals for patterns beyond trend</a:t>
            </a:r>
            <a:endParaRPr lang="en-US" dirty="0"/>
          </a:p>
        </p:txBody>
      </p:sp>
      <p:sp>
        <p:nvSpPr>
          <p:cNvPr id="6" name="Rectangle 5">
            <a:extLst>
              <a:ext uri="{FF2B5EF4-FFF2-40B4-BE49-F238E27FC236}">
                <a16:creationId xmlns:a16="http://schemas.microsoft.com/office/drawing/2014/main" id="{E87E0AB4-7220-40E5-93C9-64CCDCAB8B8E}"/>
              </a:ext>
            </a:extLst>
          </p:cNvPr>
          <p:cNvSpPr/>
          <p:nvPr/>
        </p:nvSpPr>
        <p:spPr>
          <a:xfrm>
            <a:off x="3862132" y="1708483"/>
            <a:ext cx="5889458"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6665D4D-68A3-4DAF-8838-6AE7972F1C2C}"/>
              </a:ext>
            </a:extLst>
          </p:cNvPr>
          <p:cNvSpPr/>
          <p:nvPr/>
        </p:nvSpPr>
        <p:spPr>
          <a:xfrm>
            <a:off x="5642586" y="1112985"/>
            <a:ext cx="5450531" cy="461665"/>
          </a:xfrm>
          <a:prstGeom prst="rect">
            <a:avLst/>
          </a:prstGeom>
        </p:spPr>
        <p:txBody>
          <a:bodyPr wrap="none">
            <a:spAutoFit/>
          </a:bodyPr>
          <a:lstStyle/>
          <a:p>
            <a:r>
              <a:rPr lang="en-US" sz="2400"/>
              <a:t>Detrended Freddie </a:t>
            </a:r>
            <a:r>
              <a:rPr lang="en-US" sz="2400" dirty="0"/>
              <a:t>Mac House Price Index</a:t>
            </a:r>
          </a:p>
        </p:txBody>
      </p:sp>
      <p:pic>
        <p:nvPicPr>
          <p:cNvPr id="5" name="Picture 4"/>
          <p:cNvPicPr>
            <a:picLocks noChangeAspect="1"/>
          </p:cNvPicPr>
          <p:nvPr/>
        </p:nvPicPr>
        <p:blipFill>
          <a:blip r:embed="rId3"/>
          <a:stretch>
            <a:fillRect/>
          </a:stretch>
        </p:blipFill>
        <p:spPr>
          <a:xfrm>
            <a:off x="4116062" y="1514872"/>
            <a:ext cx="8037904" cy="4820738"/>
          </a:xfrm>
          <a:prstGeom prst="rect">
            <a:avLst/>
          </a:prstGeom>
        </p:spPr>
      </p:pic>
      <p:sp>
        <p:nvSpPr>
          <p:cNvPr id="9" name="Rectangle 8">
            <a:extLst>
              <a:ext uri="{FF2B5EF4-FFF2-40B4-BE49-F238E27FC236}">
                <a16:creationId xmlns:a16="http://schemas.microsoft.com/office/drawing/2014/main" id="{C65F6DBD-3EF9-48A0-9954-07EB81C9AB01}"/>
              </a:ext>
            </a:extLst>
          </p:cNvPr>
          <p:cNvSpPr/>
          <p:nvPr/>
        </p:nvSpPr>
        <p:spPr>
          <a:xfrm>
            <a:off x="7810142" y="6550223"/>
            <a:ext cx="5569527" cy="307777"/>
          </a:xfrm>
          <a:prstGeom prst="rect">
            <a:avLst/>
          </a:prstGeom>
        </p:spPr>
        <p:txBody>
          <a:bodyPr wrap="square">
            <a:spAutoFit/>
          </a:bodyPr>
          <a:lstStyle/>
          <a:p>
            <a:r>
              <a:rPr lang="en-US" sz="1400" dirty="0"/>
              <a:t>Fundamentals of Data Visualization, Wilke, O’Reilly, 1</a:t>
            </a:r>
            <a:r>
              <a:rPr lang="en-US" sz="1400" baseline="30000" dirty="0"/>
              <a:t>st</a:t>
            </a:r>
            <a:r>
              <a:rPr lang="en-US" sz="1400" dirty="0"/>
              <a:t> Ed.</a:t>
            </a:r>
          </a:p>
        </p:txBody>
      </p:sp>
      <p:sp>
        <p:nvSpPr>
          <p:cNvPr id="7" name="Rectangle 6">
            <a:extLst>
              <a:ext uri="{FF2B5EF4-FFF2-40B4-BE49-F238E27FC236}">
                <a16:creationId xmlns:a16="http://schemas.microsoft.com/office/drawing/2014/main" id="{960C0D92-02EA-4FE2-ACFE-D22695F4B8AF}"/>
              </a:ext>
            </a:extLst>
          </p:cNvPr>
          <p:cNvSpPr/>
          <p:nvPr/>
        </p:nvSpPr>
        <p:spPr>
          <a:xfrm>
            <a:off x="268356" y="2248713"/>
            <a:ext cx="4116062" cy="1569660"/>
          </a:xfrm>
          <a:prstGeom prst="rect">
            <a:avLst/>
          </a:prstGeom>
        </p:spPr>
        <p:txBody>
          <a:bodyPr wrap="square">
            <a:spAutoFit/>
          </a:bodyPr>
          <a:lstStyle/>
          <a:p>
            <a:pPr marL="342900" indent="-342900">
              <a:buFont typeface="Arial" panose="020B0604020202020204" pitchFamily="34" charset="0"/>
              <a:buChar char="•"/>
            </a:pPr>
            <a:r>
              <a:rPr lang="en-US" sz="2400" dirty="0"/>
              <a:t>House bubbles = house price - annual growth</a:t>
            </a:r>
          </a:p>
          <a:p>
            <a:pPr marL="342900" indent="-342900">
              <a:buFont typeface="Arial" panose="020B0604020202020204" pitchFamily="34" charset="0"/>
              <a:buChar char="•"/>
            </a:pPr>
            <a:r>
              <a:rPr lang="en-US" sz="2400" dirty="0"/>
              <a:t>A way to check patterns beyond a prominent trend</a:t>
            </a:r>
          </a:p>
        </p:txBody>
      </p:sp>
    </p:spTree>
    <p:extLst>
      <p:ext uri="{BB962C8B-B14F-4D97-AF65-F5344CB8AC3E}">
        <p14:creationId xmlns:p14="http://schemas.microsoft.com/office/powerpoint/2010/main" val="1699758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ot of the Airline Passengers Dataset">
            <a:extLst>
              <a:ext uri="{FF2B5EF4-FFF2-40B4-BE49-F238E27FC236}">
                <a16:creationId xmlns:a16="http://schemas.microsoft.com/office/drawing/2014/main" id="{DBA847F5-B6EF-41C2-800C-2DD0431E5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70856"/>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normAutofit/>
          </a:bodyPr>
          <a:lstStyle/>
          <a:p>
            <a:r>
              <a:rPr lang="en-US" dirty="0"/>
              <a:t>Detrending time-series data into multiple factors</a:t>
            </a:r>
          </a:p>
        </p:txBody>
      </p:sp>
      <p:sp>
        <p:nvSpPr>
          <p:cNvPr id="4" name="Rectangle 3">
            <a:extLst>
              <a:ext uri="{FF2B5EF4-FFF2-40B4-BE49-F238E27FC236}">
                <a16:creationId xmlns:a16="http://schemas.microsoft.com/office/drawing/2014/main" id="{F6665D4D-68A3-4DAF-8838-6AE7972F1C2C}"/>
              </a:ext>
            </a:extLst>
          </p:cNvPr>
          <p:cNvSpPr/>
          <p:nvPr/>
        </p:nvSpPr>
        <p:spPr>
          <a:xfrm>
            <a:off x="6096000" y="1143763"/>
            <a:ext cx="4659161" cy="400110"/>
          </a:xfrm>
          <a:prstGeom prst="rect">
            <a:avLst/>
          </a:prstGeom>
        </p:spPr>
        <p:txBody>
          <a:bodyPr wrap="none">
            <a:spAutoFit/>
          </a:bodyPr>
          <a:lstStyle/>
          <a:p>
            <a:r>
              <a:rPr lang="en-US" sz="2000" dirty="0"/>
              <a:t>Monthly observations of airline passengers</a:t>
            </a:r>
          </a:p>
        </p:txBody>
      </p:sp>
      <p:sp>
        <p:nvSpPr>
          <p:cNvPr id="7" name="Rectangle 6">
            <a:extLst>
              <a:ext uri="{FF2B5EF4-FFF2-40B4-BE49-F238E27FC236}">
                <a16:creationId xmlns:a16="http://schemas.microsoft.com/office/drawing/2014/main" id="{CD82E797-8B4F-4E37-8662-24B985CC9542}"/>
              </a:ext>
            </a:extLst>
          </p:cNvPr>
          <p:cNvSpPr/>
          <p:nvPr/>
        </p:nvSpPr>
        <p:spPr>
          <a:xfrm>
            <a:off x="443395" y="2208956"/>
            <a:ext cx="3841145" cy="2677656"/>
          </a:xfrm>
          <a:prstGeom prst="rect">
            <a:avLst/>
          </a:prstGeom>
        </p:spPr>
        <p:txBody>
          <a:bodyPr wrap="square">
            <a:spAutoFit/>
          </a:bodyPr>
          <a:lstStyle/>
          <a:p>
            <a:r>
              <a:rPr lang="en-US" sz="2400" dirty="0"/>
              <a:t>A time series consists of</a:t>
            </a:r>
          </a:p>
          <a:p>
            <a:pPr marL="457200" indent="-457200">
              <a:buFont typeface="+mj-lt"/>
              <a:buAutoNum type="arabicPeriod"/>
            </a:pPr>
            <a:r>
              <a:rPr lang="en-US" sz="2400" dirty="0"/>
              <a:t>Long-term,</a:t>
            </a:r>
          </a:p>
          <a:p>
            <a:pPr marL="457200" indent="-457200">
              <a:buFont typeface="+mj-lt"/>
              <a:buAutoNum type="arabicPeriod"/>
            </a:pPr>
            <a:r>
              <a:rPr lang="en-US" sz="2400" dirty="0"/>
              <a:t>Cyclical variations of various intervals</a:t>
            </a:r>
          </a:p>
          <a:p>
            <a:pPr marL="457200" indent="-457200">
              <a:buFont typeface="+mj-lt"/>
              <a:buAutoNum type="arabicPeriod"/>
            </a:pPr>
            <a:r>
              <a:rPr lang="en-US" sz="2400" dirty="0" err="1"/>
              <a:t>Etc</a:t>
            </a:r>
            <a:r>
              <a:rPr lang="en-US" sz="2400" dirty="0"/>
              <a:t> (random </a:t>
            </a:r>
            <a:r>
              <a:rPr lang="en-US" sz="2400" dirty="0" err="1"/>
              <a:t>noise+unique</a:t>
            </a:r>
            <a:r>
              <a:rPr lang="en-US" sz="2400" dirty="0"/>
              <a:t> external events)</a:t>
            </a:r>
          </a:p>
        </p:txBody>
      </p:sp>
      <p:sp>
        <p:nvSpPr>
          <p:cNvPr id="10" name="TextBox 9">
            <a:extLst>
              <a:ext uri="{FF2B5EF4-FFF2-40B4-BE49-F238E27FC236}">
                <a16:creationId xmlns:a16="http://schemas.microsoft.com/office/drawing/2014/main" id="{B49B951C-560C-4454-B3C1-74B55753E452}"/>
              </a:ext>
            </a:extLst>
          </p:cNvPr>
          <p:cNvSpPr txBox="1"/>
          <p:nvPr/>
        </p:nvSpPr>
        <p:spPr>
          <a:xfrm>
            <a:off x="8502868" y="6316525"/>
            <a:ext cx="3384331" cy="523220"/>
          </a:xfrm>
          <a:prstGeom prst="rect">
            <a:avLst/>
          </a:prstGeom>
          <a:noFill/>
        </p:spPr>
        <p:txBody>
          <a:bodyPr wrap="square">
            <a:spAutoFit/>
          </a:bodyPr>
          <a:lstStyle/>
          <a:p>
            <a:r>
              <a:rPr lang="en-US" sz="1400" dirty="0"/>
              <a:t>https://machinelearningmastery.com/decompose-time-series-data-trend-seasonality/</a:t>
            </a:r>
          </a:p>
        </p:txBody>
      </p:sp>
    </p:spTree>
    <p:extLst>
      <p:ext uri="{BB962C8B-B14F-4D97-AF65-F5344CB8AC3E}">
        <p14:creationId xmlns:p14="http://schemas.microsoft.com/office/powerpoint/2010/main" val="1276467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0" y="18255"/>
            <a:ext cx="11353800" cy="1325563"/>
          </a:xfrm>
        </p:spPr>
        <p:txBody>
          <a:bodyPr>
            <a:normAutofit/>
          </a:bodyPr>
          <a:lstStyle/>
          <a:p>
            <a:r>
              <a:rPr lang="en-US" dirty="0"/>
              <a:t>Detrending time-series data into multiple factors</a:t>
            </a:r>
          </a:p>
        </p:txBody>
      </p:sp>
      <p:sp>
        <p:nvSpPr>
          <p:cNvPr id="6" name="Rectangle 5">
            <a:extLst>
              <a:ext uri="{FF2B5EF4-FFF2-40B4-BE49-F238E27FC236}">
                <a16:creationId xmlns:a16="http://schemas.microsoft.com/office/drawing/2014/main" id="{E87E0AB4-7220-40E5-93C9-64CCDCAB8B8E}"/>
              </a:ext>
            </a:extLst>
          </p:cNvPr>
          <p:cNvSpPr/>
          <p:nvPr/>
        </p:nvSpPr>
        <p:spPr>
          <a:xfrm>
            <a:off x="5897962" y="1708483"/>
            <a:ext cx="5889458" cy="162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F54A85-FEA9-4208-BF10-DF50DC2FA5B2}"/>
              </a:ext>
            </a:extLst>
          </p:cNvPr>
          <p:cNvSpPr/>
          <p:nvPr/>
        </p:nvSpPr>
        <p:spPr>
          <a:xfrm>
            <a:off x="709363" y="1708483"/>
            <a:ext cx="4598361" cy="2308324"/>
          </a:xfrm>
          <a:prstGeom prst="rect">
            <a:avLst/>
          </a:prstGeom>
        </p:spPr>
        <p:txBody>
          <a:bodyPr wrap="square">
            <a:spAutoFit/>
          </a:bodyPr>
          <a:lstStyle/>
          <a:p>
            <a:r>
              <a:rPr lang="en-US" sz="2400" dirty="0"/>
              <a:t>A time series consists of</a:t>
            </a:r>
          </a:p>
          <a:p>
            <a:pPr marL="457200" indent="-457200">
              <a:buFont typeface="+mj-lt"/>
              <a:buAutoNum type="arabicPeriod"/>
            </a:pPr>
            <a:r>
              <a:rPr lang="en-US" sz="2400" dirty="0"/>
              <a:t>Long-term,</a:t>
            </a:r>
          </a:p>
          <a:p>
            <a:pPr marL="457200" indent="-457200">
              <a:buFont typeface="+mj-lt"/>
              <a:buAutoNum type="arabicPeriod"/>
            </a:pPr>
            <a:r>
              <a:rPr lang="en-US" sz="2400" dirty="0"/>
              <a:t>Cyclical variations of various intervals</a:t>
            </a:r>
          </a:p>
          <a:p>
            <a:pPr marL="457200" indent="-457200">
              <a:buFont typeface="+mj-lt"/>
              <a:buAutoNum type="arabicPeriod"/>
            </a:pPr>
            <a:r>
              <a:rPr lang="en-US" sz="2400" dirty="0"/>
              <a:t>Methods available. E. </a:t>
            </a:r>
            <a:r>
              <a:rPr lang="en-US" sz="2400" dirty="0" err="1"/>
              <a:t>g.,in</a:t>
            </a:r>
            <a:r>
              <a:rPr lang="en-US" sz="2400" dirty="0"/>
              <a:t> python</a:t>
            </a:r>
          </a:p>
        </p:txBody>
      </p:sp>
      <p:pic>
        <p:nvPicPr>
          <p:cNvPr id="8194" name="Picture 2" descr="Multiplicative Decomposition of Airline Passenger Dataset">
            <a:extLst>
              <a:ext uri="{FF2B5EF4-FFF2-40B4-BE49-F238E27FC236}">
                <a16:creationId xmlns:a16="http://schemas.microsoft.com/office/drawing/2014/main" id="{11A5A09A-B894-4D58-906B-473593EFB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21" y="1543793"/>
            <a:ext cx="6584799" cy="493859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A99FD81-560B-4FD5-B4EB-CB32FB52A5A0}"/>
              </a:ext>
            </a:extLst>
          </p:cNvPr>
          <p:cNvSpPr/>
          <p:nvPr/>
        </p:nvSpPr>
        <p:spPr>
          <a:xfrm>
            <a:off x="6358759" y="1289297"/>
            <a:ext cx="4659161" cy="400110"/>
          </a:xfrm>
          <a:prstGeom prst="rect">
            <a:avLst/>
          </a:prstGeom>
        </p:spPr>
        <p:txBody>
          <a:bodyPr wrap="none">
            <a:spAutoFit/>
          </a:bodyPr>
          <a:lstStyle/>
          <a:p>
            <a:r>
              <a:rPr lang="en-US" sz="2000"/>
              <a:t>Monthly observations of airline passengers</a:t>
            </a:r>
            <a:endParaRPr lang="en-US" sz="2000" dirty="0"/>
          </a:p>
        </p:txBody>
      </p:sp>
      <p:pic>
        <p:nvPicPr>
          <p:cNvPr id="13" name="Picture 12">
            <a:extLst>
              <a:ext uri="{FF2B5EF4-FFF2-40B4-BE49-F238E27FC236}">
                <a16:creationId xmlns:a16="http://schemas.microsoft.com/office/drawing/2014/main" id="{0D83DAFC-9E45-40F3-A7D5-C10499A9389C}"/>
              </a:ext>
            </a:extLst>
          </p:cNvPr>
          <p:cNvPicPr>
            <a:picLocks noChangeAspect="1"/>
          </p:cNvPicPr>
          <p:nvPr/>
        </p:nvPicPr>
        <p:blipFill>
          <a:blip r:embed="rId4"/>
          <a:stretch>
            <a:fillRect/>
          </a:stretch>
        </p:blipFill>
        <p:spPr>
          <a:xfrm>
            <a:off x="42042" y="4013092"/>
            <a:ext cx="5265682" cy="1305107"/>
          </a:xfrm>
          <a:prstGeom prst="rect">
            <a:avLst/>
          </a:prstGeom>
        </p:spPr>
      </p:pic>
      <p:sp>
        <p:nvSpPr>
          <p:cNvPr id="15" name="TextBox 14">
            <a:extLst>
              <a:ext uri="{FF2B5EF4-FFF2-40B4-BE49-F238E27FC236}">
                <a16:creationId xmlns:a16="http://schemas.microsoft.com/office/drawing/2014/main" id="{B3DD6E07-8E29-4A5B-84B0-29E5991D9AEE}"/>
              </a:ext>
            </a:extLst>
          </p:cNvPr>
          <p:cNvSpPr txBox="1"/>
          <p:nvPr/>
        </p:nvSpPr>
        <p:spPr>
          <a:xfrm>
            <a:off x="8502868" y="6316525"/>
            <a:ext cx="3384331" cy="523220"/>
          </a:xfrm>
          <a:prstGeom prst="rect">
            <a:avLst/>
          </a:prstGeom>
          <a:noFill/>
        </p:spPr>
        <p:txBody>
          <a:bodyPr wrap="square">
            <a:spAutoFit/>
          </a:bodyPr>
          <a:lstStyle/>
          <a:p>
            <a:r>
              <a:rPr lang="en-US" sz="1400" dirty="0"/>
              <a:t>https://machinelearningmastery.com/decompose-time-series-data-trend-seasonality/</a:t>
            </a:r>
          </a:p>
        </p:txBody>
      </p:sp>
    </p:spTree>
    <p:extLst>
      <p:ext uri="{BB962C8B-B14F-4D97-AF65-F5344CB8AC3E}">
        <p14:creationId xmlns:p14="http://schemas.microsoft.com/office/powerpoint/2010/main" val="321670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20"/>
            <a:ext cx="12192000" cy="1325563"/>
          </a:xfrm>
        </p:spPr>
        <p:txBody>
          <a:bodyPr/>
          <a:lstStyle/>
          <a:p>
            <a:r>
              <a:rPr lang="en-US" dirty="0"/>
              <a:t>Scatterplots</a:t>
            </a:r>
          </a:p>
        </p:txBody>
      </p:sp>
      <p:pic>
        <p:nvPicPr>
          <p:cNvPr id="6" name="Picture 5">
            <a:extLst>
              <a:ext uri="{FF2B5EF4-FFF2-40B4-BE49-F238E27FC236}">
                <a16:creationId xmlns:a16="http://schemas.microsoft.com/office/drawing/2014/main" id="{39AC6625-4420-4710-B3C4-3EFE6674A651}"/>
              </a:ext>
            </a:extLst>
          </p:cNvPr>
          <p:cNvPicPr>
            <a:picLocks noChangeAspect="1"/>
          </p:cNvPicPr>
          <p:nvPr/>
        </p:nvPicPr>
        <p:blipFill>
          <a:blip r:embed="rId3"/>
          <a:stretch>
            <a:fillRect/>
          </a:stretch>
        </p:blipFill>
        <p:spPr>
          <a:xfrm>
            <a:off x="5508987" y="1622943"/>
            <a:ext cx="5839571" cy="3888132"/>
          </a:xfrm>
          <a:prstGeom prst="rect">
            <a:avLst/>
          </a:prstGeom>
        </p:spPr>
      </p:pic>
      <p:sp>
        <p:nvSpPr>
          <p:cNvPr id="3" name="TextBox 2">
            <a:extLst>
              <a:ext uri="{FF2B5EF4-FFF2-40B4-BE49-F238E27FC236}">
                <a16:creationId xmlns:a16="http://schemas.microsoft.com/office/drawing/2014/main" id="{722AA4BA-E994-4DF3-9768-0728C9AE2A29}"/>
              </a:ext>
            </a:extLst>
          </p:cNvPr>
          <p:cNvSpPr txBox="1"/>
          <p:nvPr/>
        </p:nvSpPr>
        <p:spPr>
          <a:xfrm>
            <a:off x="292249" y="1799948"/>
            <a:ext cx="4721289"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Associate two samples on the same variable</a:t>
            </a:r>
          </a:p>
          <a:p>
            <a:pPr marL="800100" lvl="1" indent="-342900">
              <a:buFont typeface="Arial" panose="020B0604020202020204" pitchFamily="34" charset="0"/>
              <a:buChar char="•"/>
            </a:pPr>
            <a:r>
              <a:rPr lang="en-US" sz="2400" dirty="0"/>
              <a:t>E. g., two tumor samples on the same set of genes</a:t>
            </a:r>
          </a:p>
          <a:p>
            <a:pPr marL="800100" lvl="1" indent="-342900">
              <a:buFont typeface="Arial" panose="020B0604020202020204" pitchFamily="34" charset="0"/>
              <a:buChar char="•"/>
            </a:pPr>
            <a:r>
              <a:rPr lang="en-US" sz="2400" dirty="0"/>
              <a:t>Can show the genes expressed in either</a:t>
            </a:r>
          </a:p>
          <a:p>
            <a:pPr marL="342900" indent="-342900">
              <a:buFont typeface="Arial" panose="020B0604020202020204" pitchFamily="34" charset="0"/>
              <a:buChar char="•"/>
            </a:pPr>
            <a:r>
              <a:rPr lang="en-US" sz="2400" dirty="0"/>
              <a:t>Or associate two different variables across many samples</a:t>
            </a:r>
          </a:p>
        </p:txBody>
      </p:sp>
    </p:spTree>
    <p:extLst>
      <p:ext uri="{BB962C8B-B14F-4D97-AF65-F5344CB8AC3E}">
        <p14:creationId xmlns:p14="http://schemas.microsoft.com/office/powerpoint/2010/main" val="265276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dirty="0"/>
              <a:t>Visualizing a regression</a:t>
            </a:r>
          </a:p>
        </p:txBody>
      </p:sp>
      <p:graphicFrame>
        <p:nvGraphicFramePr>
          <p:cNvPr id="5" name="Object 4"/>
          <p:cNvGraphicFramePr>
            <a:graphicFrameLocks noChangeAspect="1"/>
          </p:cNvGraphicFramePr>
          <p:nvPr/>
        </p:nvGraphicFramePr>
        <p:xfrm>
          <a:off x="-183862" y="1199214"/>
          <a:ext cx="7236734" cy="5592022"/>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183862" y="1199214"/>
                        <a:ext cx="7236734" cy="5592022"/>
                      </a:xfrm>
                      <a:prstGeom prst="rect">
                        <a:avLst/>
                      </a:prstGeom>
                    </p:spPr>
                  </p:pic>
                </p:oleObj>
              </mc:Fallback>
            </mc:AlternateContent>
          </a:graphicData>
        </a:graphic>
      </p:graphicFrame>
      <p:cxnSp>
        <p:nvCxnSpPr>
          <p:cNvPr id="6" name="Straight Connector 5"/>
          <p:cNvCxnSpPr>
            <a:cxnSpLocks/>
          </p:cNvCxnSpPr>
          <p:nvPr/>
        </p:nvCxnSpPr>
        <p:spPr>
          <a:xfrm flipV="1">
            <a:off x="6286500" y="3483733"/>
            <a:ext cx="766372" cy="573917"/>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6286500" y="4743450"/>
            <a:ext cx="1377492" cy="1016327"/>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99DCBD-5829-4F44-9EE1-5019F8F0411D}"/>
              </a:ext>
            </a:extLst>
          </p:cNvPr>
          <p:cNvSpPr txBox="1"/>
          <p:nvPr/>
        </p:nvSpPr>
        <p:spPr>
          <a:xfrm>
            <a:off x="7004865" y="6168578"/>
            <a:ext cx="5169623" cy="276999"/>
          </a:xfrm>
          <a:prstGeom prst="rect">
            <a:avLst/>
          </a:prstGeom>
          <a:noFill/>
        </p:spPr>
        <p:txBody>
          <a:bodyPr wrap="square">
            <a:spAutoFit/>
          </a:bodyPr>
          <a:lstStyle/>
          <a:p>
            <a:r>
              <a:rPr lang="en-US" sz="1200" dirty="0"/>
              <a:t>https://cran.r-project.org/web/packages/ggiraphExtra/vignettes/ggPredict.html</a:t>
            </a:r>
          </a:p>
        </p:txBody>
      </p:sp>
      <p:pic>
        <p:nvPicPr>
          <p:cNvPr id="4" name="Picture 3">
            <a:extLst>
              <a:ext uri="{FF2B5EF4-FFF2-40B4-BE49-F238E27FC236}">
                <a16:creationId xmlns:a16="http://schemas.microsoft.com/office/drawing/2014/main" id="{0D357495-8484-45DF-ABC8-CE1BF47753D3}"/>
              </a:ext>
            </a:extLst>
          </p:cNvPr>
          <p:cNvPicPr>
            <a:picLocks noChangeAspect="1"/>
          </p:cNvPicPr>
          <p:nvPr/>
        </p:nvPicPr>
        <p:blipFill>
          <a:blip r:embed="rId4"/>
          <a:stretch>
            <a:fillRect/>
          </a:stretch>
        </p:blipFill>
        <p:spPr>
          <a:xfrm>
            <a:off x="7229768" y="1648232"/>
            <a:ext cx="4105795" cy="4555286"/>
          </a:xfrm>
          <a:prstGeom prst="rect">
            <a:avLst/>
          </a:prstGeom>
        </p:spPr>
      </p:pic>
      <p:sp>
        <p:nvSpPr>
          <p:cNvPr id="10" name="TextBox 9">
            <a:extLst>
              <a:ext uri="{FF2B5EF4-FFF2-40B4-BE49-F238E27FC236}">
                <a16:creationId xmlns:a16="http://schemas.microsoft.com/office/drawing/2014/main" id="{47D203A6-517E-4C86-84B1-70F7ECEE2707}"/>
              </a:ext>
            </a:extLst>
          </p:cNvPr>
          <p:cNvSpPr txBox="1"/>
          <p:nvPr/>
        </p:nvSpPr>
        <p:spPr>
          <a:xfrm>
            <a:off x="7229768" y="1278900"/>
            <a:ext cx="4719818" cy="400110"/>
          </a:xfrm>
          <a:prstGeom prst="rect">
            <a:avLst/>
          </a:prstGeom>
          <a:noFill/>
        </p:spPr>
        <p:txBody>
          <a:bodyPr wrap="none" rtlCol="0">
            <a:spAutoFit/>
          </a:bodyPr>
          <a:lstStyle/>
          <a:p>
            <a:r>
              <a:rPr lang="en-US" sz="2000" dirty="0"/>
              <a:t>Linear regression implies linear relationship</a:t>
            </a:r>
          </a:p>
        </p:txBody>
      </p:sp>
    </p:spTree>
    <p:extLst>
      <p:ext uri="{BB962C8B-B14F-4D97-AF65-F5344CB8AC3E}">
        <p14:creationId xmlns:p14="http://schemas.microsoft.com/office/powerpoint/2010/main" val="3997921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err="1"/>
              <a:t>Overplotting</a:t>
            </a:r>
            <a:endParaRPr lang="en-US" dirty="0"/>
          </a:p>
        </p:txBody>
      </p:sp>
      <p:pic>
        <p:nvPicPr>
          <p:cNvPr id="6" name="Picture 5">
            <a:extLst>
              <a:ext uri="{FF2B5EF4-FFF2-40B4-BE49-F238E27FC236}">
                <a16:creationId xmlns:a16="http://schemas.microsoft.com/office/drawing/2014/main" id="{39AC6625-4420-4710-B3C4-3EFE6674A651}"/>
              </a:ext>
            </a:extLst>
          </p:cNvPr>
          <p:cNvPicPr>
            <a:picLocks noChangeAspect="1"/>
          </p:cNvPicPr>
          <p:nvPr/>
        </p:nvPicPr>
        <p:blipFill>
          <a:blip r:embed="rId2"/>
          <a:stretch>
            <a:fillRect/>
          </a:stretch>
        </p:blipFill>
        <p:spPr>
          <a:xfrm>
            <a:off x="1941426" y="1091883"/>
            <a:ext cx="8309147" cy="5532437"/>
          </a:xfrm>
          <a:prstGeom prst="rect">
            <a:avLst/>
          </a:prstGeom>
        </p:spPr>
      </p:pic>
    </p:spTree>
    <p:extLst>
      <p:ext uri="{BB962C8B-B14F-4D97-AF65-F5344CB8AC3E}">
        <p14:creationId xmlns:p14="http://schemas.microsoft.com/office/powerpoint/2010/main" val="3416421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325563"/>
          </a:xfrm>
        </p:spPr>
        <p:txBody>
          <a:bodyPr/>
          <a:lstStyle/>
          <a:p>
            <a:r>
              <a:rPr lang="en-US" dirty="0"/>
              <a:t>Down-sampling to address </a:t>
            </a:r>
            <a:r>
              <a:rPr lang="en-US" dirty="0" err="1"/>
              <a:t>overplotting</a:t>
            </a:r>
            <a:r>
              <a:rPr lang="en-US" dirty="0"/>
              <a:t>?</a:t>
            </a:r>
          </a:p>
        </p:txBody>
      </p:sp>
      <p:pic>
        <p:nvPicPr>
          <p:cNvPr id="8" name="Picture 7">
            <a:extLst>
              <a:ext uri="{FF2B5EF4-FFF2-40B4-BE49-F238E27FC236}">
                <a16:creationId xmlns:a16="http://schemas.microsoft.com/office/drawing/2014/main" id="{FEB12CFF-A4CB-45BA-81A3-5502260FBFDC}"/>
              </a:ext>
            </a:extLst>
          </p:cNvPr>
          <p:cNvPicPr>
            <a:picLocks noChangeAspect="1"/>
          </p:cNvPicPr>
          <p:nvPr/>
        </p:nvPicPr>
        <p:blipFill>
          <a:blip r:embed="rId2"/>
          <a:stretch>
            <a:fillRect/>
          </a:stretch>
        </p:blipFill>
        <p:spPr>
          <a:xfrm>
            <a:off x="5317733" y="1770963"/>
            <a:ext cx="6122206" cy="4318482"/>
          </a:xfrm>
          <a:prstGeom prst="rect">
            <a:avLst/>
          </a:prstGeom>
        </p:spPr>
      </p:pic>
      <p:sp>
        <p:nvSpPr>
          <p:cNvPr id="5" name="Rectangle 4">
            <a:extLst>
              <a:ext uri="{FF2B5EF4-FFF2-40B4-BE49-F238E27FC236}">
                <a16:creationId xmlns:a16="http://schemas.microsoft.com/office/drawing/2014/main" id="{2EFBEA63-FB64-486A-B5DC-142B6302DBF0}"/>
              </a:ext>
            </a:extLst>
          </p:cNvPr>
          <p:cNvSpPr/>
          <p:nvPr/>
        </p:nvSpPr>
        <p:spPr>
          <a:xfrm>
            <a:off x="234924" y="2017522"/>
            <a:ext cx="5297413" cy="3416320"/>
          </a:xfrm>
          <a:prstGeom prst="rect">
            <a:avLst/>
          </a:prstGeom>
        </p:spPr>
        <p:txBody>
          <a:bodyPr wrap="square">
            <a:spAutoFit/>
          </a:bodyPr>
          <a:lstStyle/>
          <a:p>
            <a:r>
              <a:rPr lang="en-US" sz="2400" dirty="0">
                <a:solidFill>
                  <a:srgbClr val="FF0000"/>
                </a:solidFill>
              </a:rPr>
              <a:t>Not a solution!</a:t>
            </a:r>
          </a:p>
          <a:p>
            <a:pPr marL="342900" indent="-342900">
              <a:buFont typeface="Arial" panose="020B0604020202020204" pitchFamily="34" charset="0"/>
              <a:buChar char="•"/>
            </a:pPr>
            <a:r>
              <a:rPr lang="en-US" sz="2400" dirty="0"/>
              <a:t>A random sampling might be OK for exploration</a:t>
            </a:r>
          </a:p>
          <a:p>
            <a:pPr marL="342900" indent="-342900">
              <a:buFont typeface="Arial" panose="020B0604020202020204" pitchFamily="34" charset="0"/>
              <a:buChar char="•"/>
            </a:pPr>
            <a:r>
              <a:rPr lang="en-US" sz="2400" dirty="0"/>
              <a:t>Sampling represents a portion of the input data. </a:t>
            </a:r>
          </a:p>
          <a:p>
            <a:pPr marL="342900" indent="-342900">
              <a:buFont typeface="Arial" panose="020B0604020202020204" pitchFamily="34" charset="0"/>
              <a:buChar char="•"/>
            </a:pPr>
            <a:r>
              <a:rPr lang="en-US" sz="2400" dirty="0"/>
              <a:t>Any sampling approaches need to be done multiple times for statistical inference (e.g., bootstrapping)</a:t>
            </a:r>
          </a:p>
          <a:p>
            <a:pPr marL="342900" indent="-342900">
              <a:buFont typeface="Arial" panose="020B0604020202020204" pitchFamily="34" charset="0"/>
              <a:buChar char="•"/>
            </a:pPr>
            <a:r>
              <a:rPr lang="en-US" sz="2400" dirty="0"/>
              <a:t>Not recommended to remove data</a:t>
            </a:r>
          </a:p>
        </p:txBody>
      </p:sp>
    </p:spTree>
    <p:extLst>
      <p:ext uri="{BB962C8B-B14F-4D97-AF65-F5344CB8AC3E}">
        <p14:creationId xmlns:p14="http://schemas.microsoft.com/office/powerpoint/2010/main" val="2033629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60" y="1627295"/>
            <a:ext cx="7846059" cy="5230705"/>
          </a:xfrm>
          <a:prstGeom prst="rect">
            <a:avLst/>
          </a:prstGeom>
        </p:spPr>
      </p:pic>
      <p:sp>
        <p:nvSpPr>
          <p:cNvPr id="2" name="Title 1"/>
          <p:cNvSpPr>
            <a:spLocks noGrp="1"/>
          </p:cNvSpPr>
          <p:nvPr>
            <p:ph type="title"/>
          </p:nvPr>
        </p:nvSpPr>
        <p:spPr>
          <a:xfrm>
            <a:off x="838200" y="0"/>
            <a:ext cx="10515600" cy="1325563"/>
          </a:xfrm>
        </p:spPr>
        <p:txBody>
          <a:bodyPr/>
          <a:lstStyle/>
          <a:p>
            <a:r>
              <a:rPr lang="en-US" dirty="0"/>
              <a:t>Transparency to overcome overplotting?</a:t>
            </a:r>
          </a:p>
        </p:txBody>
      </p:sp>
    </p:spTree>
    <p:extLst>
      <p:ext uri="{BB962C8B-B14F-4D97-AF65-F5344CB8AC3E}">
        <p14:creationId xmlns:p14="http://schemas.microsoft.com/office/powerpoint/2010/main" val="63358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540" y="589280"/>
            <a:ext cx="9281160" cy="6187439"/>
          </a:xfrm>
          <a:prstGeom prst="rect">
            <a:avLst/>
          </a:prstGeom>
        </p:spPr>
      </p:pic>
      <p:sp>
        <p:nvSpPr>
          <p:cNvPr id="2" name="Title 1"/>
          <p:cNvSpPr>
            <a:spLocks noGrp="1"/>
          </p:cNvSpPr>
          <p:nvPr>
            <p:ph type="title"/>
          </p:nvPr>
        </p:nvSpPr>
        <p:spPr>
          <a:xfrm>
            <a:off x="838200" y="0"/>
            <a:ext cx="10515600" cy="1325563"/>
          </a:xfrm>
        </p:spPr>
        <p:txBody>
          <a:bodyPr/>
          <a:lstStyle/>
          <a:p>
            <a:r>
              <a:rPr lang="en-US" dirty="0"/>
              <a:t>Contour lines to overcome overplotting?</a:t>
            </a:r>
          </a:p>
        </p:txBody>
      </p:sp>
    </p:spTree>
    <p:extLst>
      <p:ext uri="{BB962C8B-B14F-4D97-AF65-F5344CB8AC3E}">
        <p14:creationId xmlns:p14="http://schemas.microsoft.com/office/powerpoint/2010/main" val="1435635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8000" y="1325563"/>
            <a:ext cx="4926239" cy="4735611"/>
          </a:xfrm>
          <a:prstGeom prst="rect">
            <a:avLst/>
          </a:prstGeom>
        </p:spPr>
      </p:pic>
      <p:sp>
        <p:nvSpPr>
          <p:cNvPr id="9" name="Title 1"/>
          <p:cNvSpPr>
            <a:spLocks noGrp="1"/>
          </p:cNvSpPr>
          <p:nvPr>
            <p:ph type="title"/>
          </p:nvPr>
        </p:nvSpPr>
        <p:spPr>
          <a:xfrm>
            <a:off x="0" y="0"/>
            <a:ext cx="12192000" cy="1325563"/>
          </a:xfrm>
        </p:spPr>
        <p:txBody>
          <a:bodyPr>
            <a:normAutofit/>
          </a:bodyPr>
          <a:lstStyle/>
          <a:p>
            <a:r>
              <a:rPr lang="en-US" sz="4300" dirty="0"/>
              <a:t>Plotting marginal distribution to address overplotting?</a:t>
            </a:r>
          </a:p>
        </p:txBody>
      </p:sp>
    </p:spTree>
    <p:extLst>
      <p:ext uri="{BB962C8B-B14F-4D97-AF65-F5344CB8AC3E}">
        <p14:creationId xmlns:p14="http://schemas.microsoft.com/office/powerpoint/2010/main" val="1628940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DEAA-32CF-8344-92E8-8468A00BD671}"/>
              </a:ext>
            </a:extLst>
          </p:cNvPr>
          <p:cNvSpPr>
            <a:spLocks noGrp="1"/>
          </p:cNvSpPr>
          <p:nvPr>
            <p:ph type="title"/>
          </p:nvPr>
        </p:nvSpPr>
        <p:spPr/>
        <p:txBody>
          <a:bodyPr/>
          <a:lstStyle/>
          <a:p>
            <a:r>
              <a:rPr lang="en-US" dirty="0"/>
              <a:t>Similar: rug plots to view marginal </a:t>
            </a:r>
            <a:r>
              <a:rPr lang="en-US" dirty="0" err="1"/>
              <a:t>dist’n</a:t>
            </a:r>
            <a:r>
              <a:rPr lang="en-US" dirty="0"/>
              <a:t>.</a:t>
            </a:r>
          </a:p>
        </p:txBody>
      </p:sp>
      <p:pic>
        <p:nvPicPr>
          <p:cNvPr id="4" name="Content Placeholder 3">
            <a:extLst>
              <a:ext uri="{FF2B5EF4-FFF2-40B4-BE49-F238E27FC236}">
                <a16:creationId xmlns:a16="http://schemas.microsoft.com/office/drawing/2014/main" id="{50046A0C-B998-9F4F-9B6D-8A7C03E660B6}"/>
              </a:ext>
            </a:extLst>
          </p:cNvPr>
          <p:cNvPicPr>
            <a:picLocks noGrp="1" noChangeAspect="1"/>
          </p:cNvPicPr>
          <p:nvPr>
            <p:ph idx="1"/>
          </p:nvPr>
        </p:nvPicPr>
        <p:blipFill>
          <a:blip r:embed="rId3"/>
          <a:stretch>
            <a:fillRect/>
          </a:stretch>
        </p:blipFill>
        <p:spPr>
          <a:xfrm>
            <a:off x="2857834" y="1368711"/>
            <a:ext cx="6683208" cy="5225054"/>
          </a:xfrm>
          <a:prstGeom prst="rect">
            <a:avLst/>
          </a:prstGeom>
        </p:spPr>
      </p:pic>
    </p:spTree>
    <p:extLst>
      <p:ext uri="{BB962C8B-B14F-4D97-AF65-F5344CB8AC3E}">
        <p14:creationId xmlns:p14="http://schemas.microsoft.com/office/powerpoint/2010/main" val="3317507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14197" y="1839235"/>
            <a:ext cx="4963605" cy="4880531"/>
          </a:xfrm>
          <a:prstGeom prst="rect">
            <a:avLst/>
          </a:prstGeom>
        </p:spPr>
      </p:pic>
      <p:sp>
        <p:nvSpPr>
          <p:cNvPr id="7" name="Title 1"/>
          <p:cNvSpPr>
            <a:spLocks noGrp="1"/>
          </p:cNvSpPr>
          <p:nvPr>
            <p:ph type="title"/>
          </p:nvPr>
        </p:nvSpPr>
        <p:spPr>
          <a:xfrm>
            <a:off x="0" y="0"/>
            <a:ext cx="11353800" cy="1325563"/>
          </a:xfrm>
        </p:spPr>
        <p:txBody>
          <a:bodyPr/>
          <a:lstStyle/>
          <a:p>
            <a:r>
              <a:rPr lang="en-US" dirty="0"/>
              <a:t>Signal density plots with marginal distribution to address overplotting?</a:t>
            </a:r>
          </a:p>
        </p:txBody>
      </p:sp>
      <p:sp>
        <p:nvSpPr>
          <p:cNvPr id="5" name="Rectangle 4">
            <a:extLst>
              <a:ext uri="{FF2B5EF4-FFF2-40B4-BE49-F238E27FC236}">
                <a16:creationId xmlns:a16="http://schemas.microsoft.com/office/drawing/2014/main" id="{508F3181-B869-49D2-92CB-0F4A120A9C95}"/>
              </a:ext>
            </a:extLst>
          </p:cNvPr>
          <p:cNvSpPr/>
          <p:nvPr/>
        </p:nvSpPr>
        <p:spPr>
          <a:xfrm>
            <a:off x="492484" y="1874271"/>
            <a:ext cx="3774312" cy="1815882"/>
          </a:xfrm>
          <a:prstGeom prst="rect">
            <a:avLst/>
          </a:prstGeom>
        </p:spPr>
        <p:txBody>
          <a:bodyPr wrap="square">
            <a:spAutoFit/>
          </a:bodyPr>
          <a:lstStyle/>
          <a:p>
            <a:r>
              <a:rPr lang="en-US" sz="2800" dirty="0"/>
              <a:t>Signal density estimation </a:t>
            </a:r>
            <a:r>
              <a:rPr lang="en-US" sz="2800" dirty="0" err="1"/>
              <a:t>smoothes</a:t>
            </a:r>
            <a:r>
              <a:rPr lang="en-US" sz="2800" dirty="0"/>
              <a:t> the peak at the low expression level </a:t>
            </a:r>
          </a:p>
        </p:txBody>
      </p:sp>
    </p:spTree>
    <p:extLst>
      <p:ext uri="{BB962C8B-B14F-4D97-AF65-F5344CB8AC3E}">
        <p14:creationId xmlns:p14="http://schemas.microsoft.com/office/powerpoint/2010/main" val="47760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69546" y="1325563"/>
            <a:ext cx="5329004" cy="5144871"/>
          </a:xfrm>
          <a:prstGeom prst="rect">
            <a:avLst/>
          </a:prstGeom>
        </p:spPr>
      </p:pic>
      <p:sp>
        <p:nvSpPr>
          <p:cNvPr id="7" name="Title 1"/>
          <p:cNvSpPr>
            <a:spLocks noGrp="1"/>
          </p:cNvSpPr>
          <p:nvPr>
            <p:ph type="title"/>
          </p:nvPr>
        </p:nvSpPr>
        <p:spPr>
          <a:xfrm>
            <a:off x="0" y="0"/>
            <a:ext cx="11353800" cy="1325563"/>
          </a:xfrm>
        </p:spPr>
        <p:txBody>
          <a:bodyPr/>
          <a:lstStyle/>
          <a:p>
            <a:r>
              <a:rPr lang="en-US" dirty="0" err="1"/>
              <a:t>Hexabin</a:t>
            </a:r>
            <a:r>
              <a:rPr lang="en-US" dirty="0"/>
              <a:t> plots with marginal distribution to address overplotting?</a:t>
            </a:r>
          </a:p>
        </p:txBody>
      </p:sp>
      <p:sp>
        <p:nvSpPr>
          <p:cNvPr id="8" name="Rectangle 7">
            <a:extLst>
              <a:ext uri="{FF2B5EF4-FFF2-40B4-BE49-F238E27FC236}">
                <a16:creationId xmlns:a16="http://schemas.microsoft.com/office/drawing/2014/main" id="{2EFBEA63-FB64-486A-B5DC-142B6302DBF0}"/>
              </a:ext>
            </a:extLst>
          </p:cNvPr>
          <p:cNvSpPr/>
          <p:nvPr/>
        </p:nvSpPr>
        <p:spPr>
          <a:xfrm>
            <a:off x="329924" y="3062991"/>
            <a:ext cx="3774312" cy="1384995"/>
          </a:xfrm>
          <a:prstGeom prst="rect">
            <a:avLst/>
          </a:prstGeom>
        </p:spPr>
        <p:txBody>
          <a:bodyPr wrap="square">
            <a:spAutoFit/>
          </a:bodyPr>
          <a:lstStyle/>
          <a:p>
            <a:r>
              <a:rPr lang="en-US" sz="2800" dirty="0" err="1"/>
              <a:t>Hexabin</a:t>
            </a:r>
            <a:r>
              <a:rPr lang="en-US" sz="2800" dirty="0"/>
              <a:t> = the bivariate analogue of a bin in a histogram</a:t>
            </a:r>
          </a:p>
        </p:txBody>
      </p:sp>
    </p:spTree>
    <p:extLst>
      <p:ext uri="{BB962C8B-B14F-4D97-AF65-F5344CB8AC3E}">
        <p14:creationId xmlns:p14="http://schemas.microsoft.com/office/powerpoint/2010/main" val="3868687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2" y="0"/>
            <a:ext cx="12194652" cy="1325563"/>
          </a:xfrm>
        </p:spPr>
        <p:txBody>
          <a:bodyPr/>
          <a:lstStyle/>
          <a:p>
            <a:r>
              <a:rPr lang="en-US" dirty="0"/>
              <a:t>Pairwise plots to visualize pairwise relationships in a multidimensional dataset?</a:t>
            </a:r>
          </a:p>
        </p:txBody>
      </p:sp>
      <p:pic>
        <p:nvPicPr>
          <p:cNvPr id="6" name="Picture 5"/>
          <p:cNvPicPr>
            <a:picLocks noChangeAspect="1"/>
          </p:cNvPicPr>
          <p:nvPr/>
        </p:nvPicPr>
        <p:blipFill>
          <a:blip r:embed="rId3"/>
          <a:stretch>
            <a:fillRect/>
          </a:stretch>
        </p:blipFill>
        <p:spPr>
          <a:xfrm>
            <a:off x="6032388" y="1786385"/>
            <a:ext cx="4294726" cy="4397155"/>
          </a:xfrm>
          <a:prstGeom prst="rect">
            <a:avLst/>
          </a:prstGeom>
        </p:spPr>
      </p:pic>
      <p:sp>
        <p:nvSpPr>
          <p:cNvPr id="7" name="Rectangle 6">
            <a:extLst>
              <a:ext uri="{FF2B5EF4-FFF2-40B4-BE49-F238E27FC236}">
                <a16:creationId xmlns:a16="http://schemas.microsoft.com/office/drawing/2014/main" id="{B3BC5215-BAB5-489C-B644-59F0202C9F1F}"/>
              </a:ext>
            </a:extLst>
          </p:cNvPr>
          <p:cNvSpPr/>
          <p:nvPr/>
        </p:nvSpPr>
        <p:spPr>
          <a:xfrm>
            <a:off x="1142724" y="2060705"/>
            <a:ext cx="4435116" cy="3539430"/>
          </a:xfrm>
          <a:prstGeom prst="rect">
            <a:avLst/>
          </a:prstGeom>
        </p:spPr>
        <p:txBody>
          <a:bodyPr wrap="square">
            <a:spAutoFit/>
          </a:bodyPr>
          <a:lstStyle/>
          <a:p>
            <a:pPr marL="457200" indent="-457200">
              <a:buFont typeface="Arial" panose="020B0604020202020204" pitchFamily="34" charset="0"/>
              <a:buChar char="•"/>
            </a:pPr>
            <a:r>
              <a:rPr lang="en-US" sz="2800" dirty="0"/>
              <a:t>Plotting a bivariate distribution in a figure</a:t>
            </a:r>
          </a:p>
          <a:p>
            <a:pPr marL="457200" indent="-457200">
              <a:buFont typeface="Arial" panose="020B0604020202020204" pitchFamily="34" charset="0"/>
              <a:buChar char="•"/>
            </a:pPr>
            <a:r>
              <a:rPr lang="en-US" sz="2800" dirty="0"/>
              <a:t>Aligning the figures in a structured way while assuming no order among the conditions</a:t>
            </a:r>
          </a:p>
          <a:p>
            <a:pPr marL="457200" indent="-457200">
              <a:buFont typeface="Arial" panose="020B0604020202020204" pitchFamily="34" charset="0"/>
              <a:buChar char="•"/>
            </a:pPr>
            <a:r>
              <a:rPr lang="en-US" sz="2800" dirty="0"/>
              <a:t>In R, use </a:t>
            </a:r>
            <a:r>
              <a:rPr lang="en-US" sz="2800" dirty="0" err="1"/>
              <a:t>ggpairs</a:t>
            </a:r>
            <a:r>
              <a:rPr lang="en-US" sz="2800" dirty="0"/>
              <a:t> from </a:t>
            </a:r>
            <a:r>
              <a:rPr lang="en-US" sz="2800" dirty="0" err="1"/>
              <a:t>GGally</a:t>
            </a:r>
            <a:r>
              <a:rPr lang="en-US" sz="2800" dirty="0"/>
              <a:t> package</a:t>
            </a:r>
          </a:p>
        </p:txBody>
      </p:sp>
    </p:spTree>
    <p:extLst>
      <p:ext uri="{BB962C8B-B14F-4D97-AF65-F5344CB8AC3E}">
        <p14:creationId xmlns:p14="http://schemas.microsoft.com/office/powerpoint/2010/main" val="58155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67379" y="1847446"/>
            <a:ext cx="4868825" cy="5010554"/>
          </a:xfrm>
          <a:prstGeom prst="rect">
            <a:avLst/>
          </a:prstGeom>
        </p:spPr>
      </p:pic>
      <p:sp>
        <p:nvSpPr>
          <p:cNvPr id="6" name="Title 1"/>
          <p:cNvSpPr>
            <a:spLocks noGrp="1"/>
          </p:cNvSpPr>
          <p:nvPr>
            <p:ph type="title"/>
          </p:nvPr>
        </p:nvSpPr>
        <p:spPr>
          <a:xfrm>
            <a:off x="-2652" y="0"/>
            <a:ext cx="12194652" cy="1325563"/>
          </a:xfrm>
        </p:spPr>
        <p:txBody>
          <a:bodyPr/>
          <a:lstStyle/>
          <a:p>
            <a:r>
              <a:rPr lang="en-US" dirty="0" err="1"/>
              <a:t>Pairplots</a:t>
            </a:r>
            <a:r>
              <a:rPr lang="en-US" dirty="0"/>
              <a:t> to visualize pairwise relationships in a multidimensional dataset?</a:t>
            </a:r>
          </a:p>
        </p:txBody>
      </p:sp>
      <p:sp>
        <p:nvSpPr>
          <p:cNvPr id="5" name="Rectangle 4">
            <a:extLst>
              <a:ext uri="{FF2B5EF4-FFF2-40B4-BE49-F238E27FC236}">
                <a16:creationId xmlns:a16="http://schemas.microsoft.com/office/drawing/2014/main" id="{5EE40A3A-6405-44CE-B2CC-BFB0AF9D64D1}"/>
              </a:ext>
            </a:extLst>
          </p:cNvPr>
          <p:cNvSpPr/>
          <p:nvPr/>
        </p:nvSpPr>
        <p:spPr>
          <a:xfrm>
            <a:off x="693196" y="2156376"/>
            <a:ext cx="4435116" cy="3970318"/>
          </a:xfrm>
          <a:prstGeom prst="rect">
            <a:avLst/>
          </a:prstGeom>
        </p:spPr>
        <p:txBody>
          <a:bodyPr wrap="square">
            <a:spAutoFit/>
          </a:bodyPr>
          <a:lstStyle/>
          <a:p>
            <a:pPr marL="457200" indent="-457200">
              <a:buFont typeface="Arial" panose="020B0604020202020204" pitchFamily="34" charset="0"/>
              <a:buChar char="•"/>
            </a:pPr>
            <a:r>
              <a:rPr lang="en-US" sz="2800" dirty="0"/>
              <a:t>Plotting a bivariate distribution in a figure</a:t>
            </a:r>
          </a:p>
          <a:p>
            <a:pPr marL="457200" indent="-457200">
              <a:buFont typeface="Arial" panose="020B0604020202020204" pitchFamily="34" charset="0"/>
              <a:buChar char="•"/>
            </a:pPr>
            <a:r>
              <a:rPr lang="en-US" sz="2800" dirty="0"/>
              <a:t>Aligning the figures in a structured way </a:t>
            </a:r>
          </a:p>
          <a:p>
            <a:pPr marL="457200" indent="-457200">
              <a:buFont typeface="Arial" panose="020B0604020202020204" pitchFamily="34" charset="0"/>
              <a:buChar char="•"/>
            </a:pPr>
            <a:r>
              <a:rPr lang="en-US" sz="2800" dirty="0"/>
              <a:t>Good to use if all the variables are equally important</a:t>
            </a:r>
          </a:p>
          <a:p>
            <a:pPr marL="457200" indent="-457200">
              <a:buFont typeface="Arial" panose="020B0604020202020204" pitchFamily="34" charset="0"/>
              <a:buChar char="•"/>
            </a:pPr>
            <a:r>
              <a:rPr lang="en-US" sz="2800" dirty="0"/>
              <a:t>Better if used for exploration</a:t>
            </a:r>
          </a:p>
        </p:txBody>
      </p:sp>
    </p:spTree>
    <p:extLst>
      <p:ext uri="{BB962C8B-B14F-4D97-AF65-F5344CB8AC3E}">
        <p14:creationId xmlns:p14="http://schemas.microsoft.com/office/powerpoint/2010/main" val="255736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dirty="0"/>
              <a:t>Visualizing (multivariate) regression</a:t>
            </a:r>
          </a:p>
        </p:txBody>
      </p:sp>
      <p:graphicFrame>
        <p:nvGraphicFramePr>
          <p:cNvPr id="5" name="Object 4"/>
          <p:cNvGraphicFramePr>
            <a:graphicFrameLocks noChangeAspect="1"/>
          </p:cNvGraphicFramePr>
          <p:nvPr/>
        </p:nvGraphicFramePr>
        <p:xfrm>
          <a:off x="-183862" y="1199214"/>
          <a:ext cx="7236734" cy="5592022"/>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183862" y="1199214"/>
                        <a:ext cx="7236734" cy="5592022"/>
                      </a:xfrm>
                      <a:prstGeom prst="rect">
                        <a:avLst/>
                      </a:prstGeom>
                    </p:spPr>
                  </p:pic>
                </p:oleObj>
              </mc:Fallback>
            </mc:AlternateContent>
          </a:graphicData>
        </a:graphic>
      </p:graphicFrame>
      <p:cxnSp>
        <p:nvCxnSpPr>
          <p:cNvPr id="6" name="Straight Connector 5"/>
          <p:cNvCxnSpPr>
            <a:cxnSpLocks/>
          </p:cNvCxnSpPr>
          <p:nvPr/>
        </p:nvCxnSpPr>
        <p:spPr>
          <a:xfrm flipV="1">
            <a:off x="6286500" y="3483733"/>
            <a:ext cx="766372" cy="573917"/>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6286500" y="4743450"/>
            <a:ext cx="1377492" cy="1016327"/>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99DCBD-5829-4F44-9EE1-5019F8F0411D}"/>
              </a:ext>
            </a:extLst>
          </p:cNvPr>
          <p:cNvSpPr txBox="1"/>
          <p:nvPr/>
        </p:nvSpPr>
        <p:spPr>
          <a:xfrm>
            <a:off x="6975246" y="6526187"/>
            <a:ext cx="5169623" cy="276999"/>
          </a:xfrm>
          <a:prstGeom prst="rect">
            <a:avLst/>
          </a:prstGeom>
          <a:noFill/>
        </p:spPr>
        <p:txBody>
          <a:bodyPr wrap="square">
            <a:spAutoFit/>
          </a:bodyPr>
          <a:lstStyle/>
          <a:p>
            <a:r>
              <a:rPr lang="en-US" sz="1200" dirty="0"/>
              <a:t>https://cran.r-project.org/web/packages/ggiraphExtra/vignettes/ggPredict.html</a:t>
            </a:r>
          </a:p>
        </p:txBody>
      </p:sp>
      <p:sp>
        <p:nvSpPr>
          <p:cNvPr id="10" name="TextBox 9">
            <a:extLst>
              <a:ext uri="{FF2B5EF4-FFF2-40B4-BE49-F238E27FC236}">
                <a16:creationId xmlns:a16="http://schemas.microsoft.com/office/drawing/2014/main" id="{47D203A6-517E-4C86-84B1-70F7ECEE2707}"/>
              </a:ext>
            </a:extLst>
          </p:cNvPr>
          <p:cNvSpPr txBox="1"/>
          <p:nvPr/>
        </p:nvSpPr>
        <p:spPr>
          <a:xfrm>
            <a:off x="6596875" y="1161505"/>
            <a:ext cx="5547994" cy="400110"/>
          </a:xfrm>
          <a:prstGeom prst="rect">
            <a:avLst/>
          </a:prstGeom>
          <a:noFill/>
        </p:spPr>
        <p:txBody>
          <a:bodyPr wrap="none" rtlCol="0">
            <a:spAutoFit/>
          </a:bodyPr>
          <a:lstStyle/>
          <a:p>
            <a:r>
              <a:rPr lang="en-US" sz="2000" dirty="0"/>
              <a:t>Linear regression with three independent variables </a:t>
            </a:r>
          </a:p>
        </p:txBody>
      </p:sp>
      <p:pic>
        <p:nvPicPr>
          <p:cNvPr id="8" name="Picture 7">
            <a:extLst>
              <a:ext uri="{FF2B5EF4-FFF2-40B4-BE49-F238E27FC236}">
                <a16:creationId xmlns:a16="http://schemas.microsoft.com/office/drawing/2014/main" id="{DB69A42B-797B-4EA1-A4FA-37F6C3165DF9}"/>
              </a:ext>
            </a:extLst>
          </p:cNvPr>
          <p:cNvPicPr>
            <a:picLocks noChangeAspect="1"/>
          </p:cNvPicPr>
          <p:nvPr/>
        </p:nvPicPr>
        <p:blipFill>
          <a:blip r:embed="rId4"/>
          <a:stretch>
            <a:fillRect/>
          </a:stretch>
        </p:blipFill>
        <p:spPr>
          <a:xfrm>
            <a:off x="7229768" y="1648232"/>
            <a:ext cx="3162741" cy="409632"/>
          </a:xfrm>
          <a:prstGeom prst="rect">
            <a:avLst/>
          </a:prstGeom>
        </p:spPr>
      </p:pic>
      <p:pic>
        <p:nvPicPr>
          <p:cNvPr id="11" name="Picture 10">
            <a:extLst>
              <a:ext uri="{FF2B5EF4-FFF2-40B4-BE49-F238E27FC236}">
                <a16:creationId xmlns:a16="http://schemas.microsoft.com/office/drawing/2014/main" id="{78374AF7-A397-4E12-8846-B416A90D58A7}"/>
              </a:ext>
            </a:extLst>
          </p:cNvPr>
          <p:cNvPicPr>
            <a:picLocks noChangeAspect="1"/>
          </p:cNvPicPr>
          <p:nvPr/>
        </p:nvPicPr>
        <p:blipFill>
          <a:blip r:embed="rId5"/>
          <a:stretch>
            <a:fillRect/>
          </a:stretch>
        </p:blipFill>
        <p:spPr>
          <a:xfrm>
            <a:off x="7052872" y="2192964"/>
            <a:ext cx="4727153" cy="4333223"/>
          </a:xfrm>
          <a:prstGeom prst="rect">
            <a:avLst/>
          </a:prstGeom>
        </p:spPr>
      </p:pic>
      <p:sp>
        <p:nvSpPr>
          <p:cNvPr id="12" name="TextBox 11">
            <a:extLst>
              <a:ext uri="{FF2B5EF4-FFF2-40B4-BE49-F238E27FC236}">
                <a16:creationId xmlns:a16="http://schemas.microsoft.com/office/drawing/2014/main" id="{7FDF0194-1E39-4C2E-86BE-4672232F18E9}"/>
              </a:ext>
            </a:extLst>
          </p:cNvPr>
          <p:cNvSpPr txBox="1"/>
          <p:nvPr/>
        </p:nvSpPr>
        <p:spPr>
          <a:xfrm>
            <a:off x="6570752" y="2288520"/>
            <a:ext cx="5438775" cy="707886"/>
          </a:xfrm>
          <a:prstGeom prst="rect">
            <a:avLst/>
          </a:prstGeom>
          <a:noFill/>
        </p:spPr>
        <p:txBody>
          <a:bodyPr wrap="square" rtlCol="0">
            <a:spAutoFit/>
          </a:bodyPr>
          <a:lstStyle/>
          <a:p>
            <a:r>
              <a:rPr lang="en-US" sz="2000" dirty="0"/>
              <a:t>The third independent variable can be encoded in color</a:t>
            </a:r>
          </a:p>
        </p:txBody>
      </p:sp>
    </p:spTree>
    <p:extLst>
      <p:ext uri="{BB962C8B-B14F-4D97-AF65-F5344CB8AC3E}">
        <p14:creationId xmlns:p14="http://schemas.microsoft.com/office/powerpoint/2010/main" val="2814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F7CE-1BD4-408F-A75E-AD0726CB9808}"/>
              </a:ext>
            </a:extLst>
          </p:cNvPr>
          <p:cNvSpPr>
            <a:spLocks noGrp="1"/>
          </p:cNvSpPr>
          <p:nvPr>
            <p:ph type="title"/>
          </p:nvPr>
        </p:nvSpPr>
        <p:spPr>
          <a:xfrm>
            <a:off x="685800" y="22803"/>
            <a:ext cx="10833752" cy="1325563"/>
          </a:xfrm>
        </p:spPr>
        <p:txBody>
          <a:bodyPr/>
          <a:lstStyle/>
          <a:p>
            <a:r>
              <a:rPr lang="en-US" dirty="0"/>
              <a:t>Heatmap for correlation across many variables</a:t>
            </a:r>
          </a:p>
        </p:txBody>
      </p:sp>
      <p:grpSp>
        <p:nvGrpSpPr>
          <p:cNvPr id="10" name="Group 9"/>
          <p:cNvGrpSpPr/>
          <p:nvPr/>
        </p:nvGrpSpPr>
        <p:grpSpPr>
          <a:xfrm>
            <a:off x="6193215" y="1348366"/>
            <a:ext cx="5559539" cy="4941153"/>
            <a:chOff x="3124895" y="1272826"/>
            <a:chExt cx="5559539" cy="4941153"/>
          </a:xfrm>
        </p:grpSpPr>
        <p:pic>
          <p:nvPicPr>
            <p:cNvPr id="3" name="Picture 2"/>
            <p:cNvPicPr>
              <a:picLocks noChangeAspect="1"/>
            </p:cNvPicPr>
            <p:nvPr/>
          </p:nvPicPr>
          <p:blipFill>
            <a:blip r:embed="rId2"/>
            <a:stretch>
              <a:fillRect/>
            </a:stretch>
          </p:blipFill>
          <p:spPr>
            <a:xfrm>
              <a:off x="3124895" y="1272826"/>
              <a:ext cx="4941153" cy="4941153"/>
            </a:xfrm>
            <a:prstGeom prst="rect">
              <a:avLst/>
            </a:prstGeom>
          </p:spPr>
        </p:pic>
        <p:pic>
          <p:nvPicPr>
            <p:cNvPr id="4" name="Picture 3"/>
            <p:cNvPicPr>
              <a:picLocks noChangeAspect="1"/>
            </p:cNvPicPr>
            <p:nvPr/>
          </p:nvPicPr>
          <p:blipFill>
            <a:blip r:embed="rId3"/>
            <a:stretch>
              <a:fillRect/>
            </a:stretch>
          </p:blipFill>
          <p:spPr>
            <a:xfrm rot="16200000">
              <a:off x="6766915" y="3426044"/>
              <a:ext cx="3460888" cy="374150"/>
            </a:xfrm>
            <a:prstGeom prst="rect">
              <a:avLst/>
            </a:prstGeom>
          </p:spPr>
        </p:pic>
      </p:grpSp>
      <p:sp>
        <p:nvSpPr>
          <p:cNvPr id="8" name="Rectangle 7"/>
          <p:cNvSpPr/>
          <p:nvPr/>
        </p:nvSpPr>
        <p:spPr>
          <a:xfrm>
            <a:off x="208440" y="1348366"/>
            <a:ext cx="5591001" cy="3847207"/>
          </a:xfrm>
          <a:prstGeom prst="rect">
            <a:avLst/>
          </a:prstGeom>
        </p:spPr>
        <p:txBody>
          <a:bodyPr wrap="square">
            <a:spAutoFit/>
          </a:bodyPr>
          <a:lstStyle/>
          <a:p>
            <a:pPr marL="342900" indent="-342900">
              <a:buFont typeface="Arial" panose="020B0604020202020204" pitchFamily="34" charset="0"/>
              <a:buChar char="•"/>
            </a:pPr>
            <a:r>
              <a:rPr lang="en-US" sz="2200" dirty="0"/>
              <a:t>Quantitative analyses use two measures, effect size and p-value, but a heatmap can show only either.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E. g., Pearson correlation coefficients between clinical features of patients in my collaboration project</a:t>
            </a:r>
          </a:p>
          <a:p>
            <a:pPr marL="342900" indent="-342900">
              <a:buFont typeface="Arial" panose="020B0604020202020204" pitchFamily="34" charset="0"/>
              <a:buChar char="•"/>
            </a:pPr>
            <a:r>
              <a:rPr lang="en-US" sz="2200" dirty="0"/>
              <a:t>Another heatmap with p-value needs to be presented together for comprehensive understanding, but usually not used</a:t>
            </a:r>
          </a:p>
          <a:p>
            <a:endParaRPr lang="en-US" sz="2400" dirty="0"/>
          </a:p>
        </p:txBody>
      </p:sp>
      <p:sp>
        <p:nvSpPr>
          <p:cNvPr id="5" name="Rectangle 4">
            <a:extLst>
              <a:ext uri="{FF2B5EF4-FFF2-40B4-BE49-F238E27FC236}">
                <a16:creationId xmlns:a16="http://schemas.microsoft.com/office/drawing/2014/main" id="{42703109-07C2-4F28-B732-BE0BFAE21CB0}"/>
              </a:ext>
            </a:extLst>
          </p:cNvPr>
          <p:cNvSpPr/>
          <p:nvPr/>
        </p:nvSpPr>
        <p:spPr>
          <a:xfrm>
            <a:off x="11563350" y="3362325"/>
            <a:ext cx="189404"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125561-D39B-4FC4-A2F4-B9AD6F95CFF4}"/>
              </a:ext>
            </a:extLst>
          </p:cNvPr>
          <p:cNvSpPr txBox="1"/>
          <p:nvPr/>
        </p:nvSpPr>
        <p:spPr>
          <a:xfrm rot="16200000">
            <a:off x="11526445" y="3604825"/>
            <a:ext cx="263214" cy="276999"/>
          </a:xfrm>
          <a:prstGeom prst="rect">
            <a:avLst/>
          </a:prstGeom>
          <a:noFill/>
        </p:spPr>
        <p:txBody>
          <a:bodyPr wrap="none" rtlCol="0">
            <a:spAutoFit/>
          </a:bodyPr>
          <a:lstStyle/>
          <a:p>
            <a:r>
              <a:rPr lang="en-US" sz="1200" dirty="0"/>
              <a:t>0</a:t>
            </a:r>
          </a:p>
        </p:txBody>
      </p:sp>
      <p:sp>
        <p:nvSpPr>
          <p:cNvPr id="7" name="TextBox 6">
            <a:extLst>
              <a:ext uri="{FF2B5EF4-FFF2-40B4-BE49-F238E27FC236}">
                <a16:creationId xmlns:a16="http://schemas.microsoft.com/office/drawing/2014/main" id="{06D878DB-AF71-4F40-AADC-CB2BD4ACE478}"/>
              </a:ext>
            </a:extLst>
          </p:cNvPr>
          <p:cNvSpPr txBox="1"/>
          <p:nvPr/>
        </p:nvSpPr>
        <p:spPr>
          <a:xfrm rot="16200000">
            <a:off x="6044232" y="6339684"/>
            <a:ext cx="667299" cy="369332"/>
          </a:xfrm>
          <a:prstGeom prst="rect">
            <a:avLst/>
          </a:prstGeom>
          <a:noFill/>
        </p:spPr>
        <p:txBody>
          <a:bodyPr wrap="none" rtlCol="0">
            <a:spAutoFit/>
          </a:bodyPr>
          <a:lstStyle/>
          <a:p>
            <a:r>
              <a:rPr lang="en-US" dirty="0"/>
              <a:t>feat1</a:t>
            </a:r>
          </a:p>
        </p:txBody>
      </p:sp>
      <p:sp>
        <p:nvSpPr>
          <p:cNvPr id="11" name="TextBox 10">
            <a:extLst>
              <a:ext uri="{FF2B5EF4-FFF2-40B4-BE49-F238E27FC236}">
                <a16:creationId xmlns:a16="http://schemas.microsoft.com/office/drawing/2014/main" id="{750218C7-D5DE-4D06-AFC4-9E4BA3777764}"/>
              </a:ext>
            </a:extLst>
          </p:cNvPr>
          <p:cNvSpPr txBox="1"/>
          <p:nvPr/>
        </p:nvSpPr>
        <p:spPr>
          <a:xfrm rot="16200000">
            <a:off x="6228899" y="6339684"/>
            <a:ext cx="667299" cy="369332"/>
          </a:xfrm>
          <a:prstGeom prst="rect">
            <a:avLst/>
          </a:prstGeom>
          <a:noFill/>
        </p:spPr>
        <p:txBody>
          <a:bodyPr wrap="none" rtlCol="0">
            <a:spAutoFit/>
          </a:bodyPr>
          <a:lstStyle/>
          <a:p>
            <a:r>
              <a:rPr lang="en-US" dirty="0"/>
              <a:t>feat2</a:t>
            </a:r>
          </a:p>
        </p:txBody>
      </p:sp>
      <p:sp>
        <p:nvSpPr>
          <p:cNvPr id="9" name="Rectangle 8">
            <a:extLst>
              <a:ext uri="{FF2B5EF4-FFF2-40B4-BE49-F238E27FC236}">
                <a16:creationId xmlns:a16="http://schemas.microsoft.com/office/drawing/2014/main" id="{148C5D98-FDE3-4D31-BE9A-619242E0BF4F}"/>
              </a:ext>
            </a:extLst>
          </p:cNvPr>
          <p:cNvSpPr/>
          <p:nvPr/>
        </p:nvSpPr>
        <p:spPr>
          <a:xfrm>
            <a:off x="6089927" y="1247775"/>
            <a:ext cx="209550" cy="504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6FF36C-6A51-4F3E-88BE-C00CD95EF7FE}"/>
              </a:ext>
            </a:extLst>
          </p:cNvPr>
          <p:cNvSpPr/>
          <p:nvPr/>
        </p:nvSpPr>
        <p:spPr>
          <a:xfrm rot="5400000">
            <a:off x="8559016" y="-1163703"/>
            <a:ext cx="209550" cy="504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91D3F4-9473-41F8-88A0-F361AAE31275}"/>
              </a:ext>
            </a:extLst>
          </p:cNvPr>
          <p:cNvSpPr txBox="1"/>
          <p:nvPr/>
        </p:nvSpPr>
        <p:spPr>
          <a:xfrm>
            <a:off x="5722463" y="1324181"/>
            <a:ext cx="667299" cy="369332"/>
          </a:xfrm>
          <a:prstGeom prst="rect">
            <a:avLst/>
          </a:prstGeom>
          <a:noFill/>
        </p:spPr>
        <p:txBody>
          <a:bodyPr wrap="none" rtlCol="0">
            <a:spAutoFit/>
          </a:bodyPr>
          <a:lstStyle/>
          <a:p>
            <a:r>
              <a:rPr lang="en-US" dirty="0"/>
              <a:t>feat1</a:t>
            </a:r>
          </a:p>
        </p:txBody>
      </p:sp>
      <p:sp>
        <p:nvSpPr>
          <p:cNvPr id="14" name="TextBox 13">
            <a:extLst>
              <a:ext uri="{FF2B5EF4-FFF2-40B4-BE49-F238E27FC236}">
                <a16:creationId xmlns:a16="http://schemas.microsoft.com/office/drawing/2014/main" id="{1953805F-8011-4393-BAE4-E1C6FBC048B9}"/>
              </a:ext>
            </a:extLst>
          </p:cNvPr>
          <p:cNvSpPr txBox="1"/>
          <p:nvPr/>
        </p:nvSpPr>
        <p:spPr>
          <a:xfrm>
            <a:off x="5716666" y="1541812"/>
            <a:ext cx="667299" cy="369332"/>
          </a:xfrm>
          <a:prstGeom prst="rect">
            <a:avLst/>
          </a:prstGeom>
          <a:noFill/>
        </p:spPr>
        <p:txBody>
          <a:bodyPr wrap="none" rtlCol="0">
            <a:spAutoFit/>
          </a:bodyPr>
          <a:lstStyle/>
          <a:p>
            <a:r>
              <a:rPr lang="en-US" dirty="0"/>
              <a:t>feat2</a:t>
            </a:r>
          </a:p>
        </p:txBody>
      </p:sp>
      <p:sp>
        <p:nvSpPr>
          <p:cNvPr id="16" name="TextBox 15">
            <a:extLst>
              <a:ext uri="{FF2B5EF4-FFF2-40B4-BE49-F238E27FC236}">
                <a16:creationId xmlns:a16="http://schemas.microsoft.com/office/drawing/2014/main" id="{F15AFCCB-5903-417A-A86B-FFD6320D5903}"/>
              </a:ext>
            </a:extLst>
          </p:cNvPr>
          <p:cNvSpPr txBox="1"/>
          <p:nvPr/>
        </p:nvSpPr>
        <p:spPr>
          <a:xfrm>
            <a:off x="8759260" y="6164268"/>
            <a:ext cx="36569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CB7673F0-9DC8-4C5E-97D1-5AA1C59B9793}"/>
              </a:ext>
            </a:extLst>
          </p:cNvPr>
          <p:cNvSpPr txBox="1"/>
          <p:nvPr/>
        </p:nvSpPr>
        <p:spPr>
          <a:xfrm rot="16200000">
            <a:off x="5812425" y="3304661"/>
            <a:ext cx="343364" cy="369332"/>
          </a:xfrm>
          <a:prstGeom prst="rect">
            <a:avLst/>
          </a:prstGeom>
          <a:noFill/>
        </p:spPr>
        <p:txBody>
          <a:bodyPr wrap="none" rtlCol="0">
            <a:spAutoFit/>
          </a:bodyPr>
          <a:lstStyle/>
          <a:p>
            <a:r>
              <a:rPr lang="en-US" dirty="0"/>
              <a:t>…</a:t>
            </a:r>
          </a:p>
        </p:txBody>
      </p:sp>
      <p:sp>
        <p:nvSpPr>
          <p:cNvPr id="18" name="TextBox 17">
            <a:extLst>
              <a:ext uri="{FF2B5EF4-FFF2-40B4-BE49-F238E27FC236}">
                <a16:creationId xmlns:a16="http://schemas.microsoft.com/office/drawing/2014/main" id="{4143BA59-D046-4FEA-8C3F-0B10962D215D}"/>
              </a:ext>
            </a:extLst>
          </p:cNvPr>
          <p:cNvSpPr txBox="1"/>
          <p:nvPr/>
        </p:nvSpPr>
        <p:spPr>
          <a:xfrm rot="5400000">
            <a:off x="10635208" y="3589435"/>
            <a:ext cx="2415020" cy="307777"/>
          </a:xfrm>
          <a:prstGeom prst="rect">
            <a:avLst/>
          </a:prstGeom>
          <a:noFill/>
        </p:spPr>
        <p:txBody>
          <a:bodyPr wrap="none" rtlCol="0">
            <a:spAutoFit/>
          </a:bodyPr>
          <a:lstStyle/>
          <a:p>
            <a:r>
              <a:rPr lang="en-US" sz="1400" dirty="0"/>
              <a:t>Pearson correlation coefficient</a:t>
            </a:r>
          </a:p>
        </p:txBody>
      </p:sp>
      <p:sp>
        <p:nvSpPr>
          <p:cNvPr id="19" name="TextBox 18">
            <a:extLst>
              <a:ext uri="{FF2B5EF4-FFF2-40B4-BE49-F238E27FC236}">
                <a16:creationId xmlns:a16="http://schemas.microsoft.com/office/drawing/2014/main" id="{C8230F9D-89D1-46C5-8BB9-DDE979927F53}"/>
              </a:ext>
            </a:extLst>
          </p:cNvPr>
          <p:cNvSpPr txBox="1"/>
          <p:nvPr/>
        </p:nvSpPr>
        <p:spPr>
          <a:xfrm>
            <a:off x="838200" y="2360700"/>
            <a:ext cx="6151944" cy="276999"/>
          </a:xfrm>
          <a:prstGeom prst="rect">
            <a:avLst/>
          </a:prstGeom>
          <a:noFill/>
        </p:spPr>
        <p:txBody>
          <a:bodyPr wrap="square">
            <a:spAutoFit/>
          </a:bodyPr>
          <a:lstStyle/>
          <a:p>
            <a:pPr algn="l"/>
            <a:r>
              <a:rPr lang="en-US" sz="1200" b="0" i="0" dirty="0">
                <a:solidFill>
                  <a:srgbClr val="000000"/>
                </a:solidFill>
                <a:effectLst/>
                <a:latin typeface="arial" panose="020B0604020202020204" pitchFamily="34" charset="0"/>
              </a:rPr>
              <a:t>Using Effect Size—or Why the </a:t>
            </a:r>
            <a:r>
              <a:rPr lang="en-US" sz="1200" b="0" i="1" dirty="0">
                <a:solidFill>
                  <a:srgbClr val="000000"/>
                </a:solidFill>
                <a:effectLst/>
                <a:latin typeface="arial" panose="020B0604020202020204" pitchFamily="34" charset="0"/>
              </a:rPr>
              <a:t>P</a:t>
            </a:r>
            <a:r>
              <a:rPr lang="en-US" sz="1200" b="0" i="0" dirty="0">
                <a:solidFill>
                  <a:srgbClr val="000000"/>
                </a:solidFill>
                <a:effectLst/>
                <a:latin typeface="arial" panose="020B0604020202020204" pitchFamily="34" charset="0"/>
              </a:rPr>
              <a:t> Value Is Not Enough, PMID: </a:t>
            </a:r>
            <a:r>
              <a:rPr lang="en-US" sz="1200" b="0" i="0" dirty="0">
                <a:solidFill>
                  <a:srgbClr val="2F4A8B"/>
                </a:solidFill>
                <a:effectLst/>
                <a:latin typeface="arial" panose="020B0604020202020204" pitchFamily="34" charset="0"/>
                <a:hlinkClick r:id="rId4"/>
              </a:rPr>
              <a:t>23997866</a:t>
            </a:r>
            <a:endParaRPr lang="en-US" sz="1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375671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F7CE-1BD4-408F-A75E-AD0726CB9808}"/>
              </a:ext>
            </a:extLst>
          </p:cNvPr>
          <p:cNvSpPr>
            <a:spLocks noGrp="1"/>
          </p:cNvSpPr>
          <p:nvPr>
            <p:ph type="title"/>
          </p:nvPr>
        </p:nvSpPr>
        <p:spPr>
          <a:xfrm>
            <a:off x="838200" y="22803"/>
            <a:ext cx="10515600" cy="1325563"/>
          </a:xfrm>
        </p:spPr>
        <p:txBody>
          <a:bodyPr/>
          <a:lstStyle/>
          <a:p>
            <a:r>
              <a:rPr lang="en-US" dirty="0"/>
              <a:t>A heatmap shows a single measure</a:t>
            </a:r>
          </a:p>
        </p:txBody>
      </p:sp>
      <p:grpSp>
        <p:nvGrpSpPr>
          <p:cNvPr id="10" name="Group 9"/>
          <p:cNvGrpSpPr/>
          <p:nvPr/>
        </p:nvGrpSpPr>
        <p:grpSpPr>
          <a:xfrm>
            <a:off x="6193215" y="1348366"/>
            <a:ext cx="5559539" cy="4941153"/>
            <a:chOff x="3124895" y="1272826"/>
            <a:chExt cx="5559539" cy="4941153"/>
          </a:xfrm>
        </p:grpSpPr>
        <p:pic>
          <p:nvPicPr>
            <p:cNvPr id="3" name="Picture 2"/>
            <p:cNvPicPr>
              <a:picLocks noChangeAspect="1"/>
            </p:cNvPicPr>
            <p:nvPr/>
          </p:nvPicPr>
          <p:blipFill>
            <a:blip r:embed="rId2"/>
            <a:stretch>
              <a:fillRect/>
            </a:stretch>
          </p:blipFill>
          <p:spPr>
            <a:xfrm>
              <a:off x="3124895" y="1272826"/>
              <a:ext cx="4941153" cy="4941153"/>
            </a:xfrm>
            <a:prstGeom prst="rect">
              <a:avLst/>
            </a:prstGeom>
          </p:spPr>
        </p:pic>
        <p:pic>
          <p:nvPicPr>
            <p:cNvPr id="4" name="Picture 3"/>
            <p:cNvPicPr>
              <a:picLocks noChangeAspect="1"/>
            </p:cNvPicPr>
            <p:nvPr/>
          </p:nvPicPr>
          <p:blipFill>
            <a:blip r:embed="rId3"/>
            <a:stretch>
              <a:fillRect/>
            </a:stretch>
          </p:blipFill>
          <p:spPr>
            <a:xfrm rot="16200000">
              <a:off x="6766915" y="3426044"/>
              <a:ext cx="3460888" cy="374150"/>
            </a:xfrm>
            <a:prstGeom prst="rect">
              <a:avLst/>
            </a:prstGeom>
          </p:spPr>
        </p:pic>
      </p:grpSp>
      <p:sp>
        <p:nvSpPr>
          <p:cNvPr id="5" name="Rectangle 4">
            <a:extLst>
              <a:ext uri="{FF2B5EF4-FFF2-40B4-BE49-F238E27FC236}">
                <a16:creationId xmlns:a16="http://schemas.microsoft.com/office/drawing/2014/main" id="{42703109-07C2-4F28-B732-BE0BFAE21CB0}"/>
              </a:ext>
            </a:extLst>
          </p:cNvPr>
          <p:cNvSpPr/>
          <p:nvPr/>
        </p:nvSpPr>
        <p:spPr>
          <a:xfrm>
            <a:off x="11563350" y="3362325"/>
            <a:ext cx="189404"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125561-D39B-4FC4-A2F4-B9AD6F95CFF4}"/>
              </a:ext>
            </a:extLst>
          </p:cNvPr>
          <p:cNvSpPr txBox="1"/>
          <p:nvPr/>
        </p:nvSpPr>
        <p:spPr>
          <a:xfrm rot="16200000">
            <a:off x="11526445" y="3604825"/>
            <a:ext cx="263214" cy="276999"/>
          </a:xfrm>
          <a:prstGeom prst="rect">
            <a:avLst/>
          </a:prstGeom>
          <a:noFill/>
        </p:spPr>
        <p:txBody>
          <a:bodyPr wrap="none" rtlCol="0">
            <a:spAutoFit/>
          </a:bodyPr>
          <a:lstStyle/>
          <a:p>
            <a:r>
              <a:rPr lang="en-US" sz="1200" dirty="0"/>
              <a:t>0</a:t>
            </a:r>
          </a:p>
        </p:txBody>
      </p:sp>
      <p:sp>
        <p:nvSpPr>
          <p:cNvPr id="7" name="TextBox 6">
            <a:extLst>
              <a:ext uri="{FF2B5EF4-FFF2-40B4-BE49-F238E27FC236}">
                <a16:creationId xmlns:a16="http://schemas.microsoft.com/office/drawing/2014/main" id="{06D878DB-AF71-4F40-AADC-CB2BD4ACE478}"/>
              </a:ext>
            </a:extLst>
          </p:cNvPr>
          <p:cNvSpPr txBox="1"/>
          <p:nvPr/>
        </p:nvSpPr>
        <p:spPr>
          <a:xfrm rot="16200000">
            <a:off x="6044232" y="6339684"/>
            <a:ext cx="667299" cy="369332"/>
          </a:xfrm>
          <a:prstGeom prst="rect">
            <a:avLst/>
          </a:prstGeom>
          <a:noFill/>
        </p:spPr>
        <p:txBody>
          <a:bodyPr wrap="none" rtlCol="0">
            <a:spAutoFit/>
          </a:bodyPr>
          <a:lstStyle/>
          <a:p>
            <a:r>
              <a:rPr lang="en-US" dirty="0"/>
              <a:t>feat1</a:t>
            </a:r>
          </a:p>
        </p:txBody>
      </p:sp>
      <p:sp>
        <p:nvSpPr>
          <p:cNvPr id="11" name="TextBox 10">
            <a:extLst>
              <a:ext uri="{FF2B5EF4-FFF2-40B4-BE49-F238E27FC236}">
                <a16:creationId xmlns:a16="http://schemas.microsoft.com/office/drawing/2014/main" id="{750218C7-D5DE-4D06-AFC4-9E4BA3777764}"/>
              </a:ext>
            </a:extLst>
          </p:cNvPr>
          <p:cNvSpPr txBox="1"/>
          <p:nvPr/>
        </p:nvSpPr>
        <p:spPr>
          <a:xfrm rot="16200000">
            <a:off x="6228899" y="6339684"/>
            <a:ext cx="667299" cy="369332"/>
          </a:xfrm>
          <a:prstGeom prst="rect">
            <a:avLst/>
          </a:prstGeom>
          <a:noFill/>
        </p:spPr>
        <p:txBody>
          <a:bodyPr wrap="none" rtlCol="0">
            <a:spAutoFit/>
          </a:bodyPr>
          <a:lstStyle/>
          <a:p>
            <a:r>
              <a:rPr lang="en-US" dirty="0"/>
              <a:t>feat2</a:t>
            </a:r>
          </a:p>
        </p:txBody>
      </p:sp>
      <p:sp>
        <p:nvSpPr>
          <p:cNvPr id="9" name="Rectangle 8">
            <a:extLst>
              <a:ext uri="{FF2B5EF4-FFF2-40B4-BE49-F238E27FC236}">
                <a16:creationId xmlns:a16="http://schemas.microsoft.com/office/drawing/2014/main" id="{148C5D98-FDE3-4D31-BE9A-619242E0BF4F}"/>
              </a:ext>
            </a:extLst>
          </p:cNvPr>
          <p:cNvSpPr/>
          <p:nvPr/>
        </p:nvSpPr>
        <p:spPr>
          <a:xfrm>
            <a:off x="6089927" y="1247775"/>
            <a:ext cx="209550" cy="504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6FF36C-6A51-4F3E-88BE-C00CD95EF7FE}"/>
              </a:ext>
            </a:extLst>
          </p:cNvPr>
          <p:cNvSpPr/>
          <p:nvPr/>
        </p:nvSpPr>
        <p:spPr>
          <a:xfrm rot="5400000">
            <a:off x="8559016" y="-1163703"/>
            <a:ext cx="209550" cy="504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91D3F4-9473-41F8-88A0-F361AAE31275}"/>
              </a:ext>
            </a:extLst>
          </p:cNvPr>
          <p:cNvSpPr txBox="1"/>
          <p:nvPr/>
        </p:nvSpPr>
        <p:spPr>
          <a:xfrm>
            <a:off x="5722463" y="1324181"/>
            <a:ext cx="667299" cy="369332"/>
          </a:xfrm>
          <a:prstGeom prst="rect">
            <a:avLst/>
          </a:prstGeom>
          <a:noFill/>
        </p:spPr>
        <p:txBody>
          <a:bodyPr wrap="none" rtlCol="0">
            <a:spAutoFit/>
          </a:bodyPr>
          <a:lstStyle/>
          <a:p>
            <a:r>
              <a:rPr lang="en-US" dirty="0"/>
              <a:t>feat1</a:t>
            </a:r>
          </a:p>
        </p:txBody>
      </p:sp>
      <p:sp>
        <p:nvSpPr>
          <p:cNvPr id="14" name="TextBox 13">
            <a:extLst>
              <a:ext uri="{FF2B5EF4-FFF2-40B4-BE49-F238E27FC236}">
                <a16:creationId xmlns:a16="http://schemas.microsoft.com/office/drawing/2014/main" id="{1953805F-8011-4393-BAE4-E1C6FBC048B9}"/>
              </a:ext>
            </a:extLst>
          </p:cNvPr>
          <p:cNvSpPr txBox="1"/>
          <p:nvPr/>
        </p:nvSpPr>
        <p:spPr>
          <a:xfrm>
            <a:off x="5716666" y="1541812"/>
            <a:ext cx="667299" cy="369332"/>
          </a:xfrm>
          <a:prstGeom prst="rect">
            <a:avLst/>
          </a:prstGeom>
          <a:noFill/>
        </p:spPr>
        <p:txBody>
          <a:bodyPr wrap="none" rtlCol="0">
            <a:spAutoFit/>
          </a:bodyPr>
          <a:lstStyle/>
          <a:p>
            <a:r>
              <a:rPr lang="en-US" dirty="0"/>
              <a:t>feat2</a:t>
            </a:r>
          </a:p>
        </p:txBody>
      </p:sp>
      <p:sp>
        <p:nvSpPr>
          <p:cNvPr id="16" name="TextBox 15">
            <a:extLst>
              <a:ext uri="{FF2B5EF4-FFF2-40B4-BE49-F238E27FC236}">
                <a16:creationId xmlns:a16="http://schemas.microsoft.com/office/drawing/2014/main" id="{F15AFCCB-5903-417A-A86B-FFD6320D5903}"/>
              </a:ext>
            </a:extLst>
          </p:cNvPr>
          <p:cNvSpPr txBox="1"/>
          <p:nvPr/>
        </p:nvSpPr>
        <p:spPr>
          <a:xfrm>
            <a:off x="8759260" y="6164268"/>
            <a:ext cx="365690"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CB7673F0-9DC8-4C5E-97D1-5AA1C59B9793}"/>
              </a:ext>
            </a:extLst>
          </p:cNvPr>
          <p:cNvSpPr txBox="1"/>
          <p:nvPr/>
        </p:nvSpPr>
        <p:spPr>
          <a:xfrm rot="16200000">
            <a:off x="5812425" y="3304661"/>
            <a:ext cx="343364" cy="369332"/>
          </a:xfrm>
          <a:prstGeom prst="rect">
            <a:avLst/>
          </a:prstGeom>
          <a:noFill/>
        </p:spPr>
        <p:txBody>
          <a:bodyPr wrap="none" rtlCol="0">
            <a:spAutoFit/>
          </a:bodyPr>
          <a:lstStyle/>
          <a:p>
            <a:r>
              <a:rPr lang="en-US" dirty="0"/>
              <a:t>…</a:t>
            </a:r>
          </a:p>
        </p:txBody>
      </p:sp>
      <p:sp>
        <p:nvSpPr>
          <p:cNvPr id="18" name="TextBox 17">
            <a:extLst>
              <a:ext uri="{FF2B5EF4-FFF2-40B4-BE49-F238E27FC236}">
                <a16:creationId xmlns:a16="http://schemas.microsoft.com/office/drawing/2014/main" id="{9CCE678D-4B52-44C4-983D-74DBACBFDC81}"/>
              </a:ext>
            </a:extLst>
          </p:cNvPr>
          <p:cNvSpPr txBox="1"/>
          <p:nvPr/>
        </p:nvSpPr>
        <p:spPr>
          <a:xfrm rot="5400000">
            <a:off x="10635208" y="3589435"/>
            <a:ext cx="2415020" cy="307777"/>
          </a:xfrm>
          <a:prstGeom prst="rect">
            <a:avLst/>
          </a:prstGeom>
          <a:noFill/>
        </p:spPr>
        <p:txBody>
          <a:bodyPr wrap="none" rtlCol="0">
            <a:spAutoFit/>
          </a:bodyPr>
          <a:lstStyle/>
          <a:p>
            <a:r>
              <a:rPr lang="en-US" sz="1400" dirty="0"/>
              <a:t>Pearson correlation coefficient</a:t>
            </a:r>
          </a:p>
        </p:txBody>
      </p:sp>
      <p:sp>
        <p:nvSpPr>
          <p:cNvPr id="19" name="Rectangle 18">
            <a:extLst>
              <a:ext uri="{FF2B5EF4-FFF2-40B4-BE49-F238E27FC236}">
                <a16:creationId xmlns:a16="http://schemas.microsoft.com/office/drawing/2014/main" id="{7212C049-58F8-454A-8433-7B89C6F4A4A5}"/>
              </a:ext>
            </a:extLst>
          </p:cNvPr>
          <p:cNvSpPr/>
          <p:nvPr/>
        </p:nvSpPr>
        <p:spPr>
          <a:xfrm>
            <a:off x="9175246" y="4339614"/>
            <a:ext cx="1305185" cy="1277314"/>
          </a:xfrm>
          <a:prstGeom prst="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C7B3C1-BCB8-4214-AF7C-2B3A4E063635}"/>
              </a:ext>
            </a:extLst>
          </p:cNvPr>
          <p:cNvSpPr/>
          <p:nvPr/>
        </p:nvSpPr>
        <p:spPr>
          <a:xfrm>
            <a:off x="8759261" y="3970282"/>
            <a:ext cx="415986" cy="369332"/>
          </a:xfrm>
          <a:prstGeom prst="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EBB03B-07AB-49DE-8819-649D94D500E1}"/>
              </a:ext>
            </a:extLst>
          </p:cNvPr>
          <p:cNvSpPr/>
          <p:nvPr/>
        </p:nvSpPr>
        <p:spPr>
          <a:xfrm>
            <a:off x="8369050" y="3570021"/>
            <a:ext cx="415986" cy="369332"/>
          </a:xfrm>
          <a:prstGeom prst="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F4FD37-7F96-46F9-84DD-C29357319D02}"/>
              </a:ext>
            </a:extLst>
          </p:cNvPr>
          <p:cNvSpPr/>
          <p:nvPr/>
        </p:nvSpPr>
        <p:spPr>
          <a:xfrm>
            <a:off x="11249213" y="5746691"/>
            <a:ext cx="207993" cy="207299"/>
          </a:xfrm>
          <a:prstGeom prst="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D9EFA4-72DB-4756-AA04-FC65E7BA84E2}"/>
              </a:ext>
            </a:extLst>
          </p:cNvPr>
          <p:cNvSpPr txBox="1"/>
          <p:nvPr/>
        </p:nvSpPr>
        <p:spPr>
          <a:xfrm>
            <a:off x="11429497" y="5647713"/>
            <a:ext cx="827471" cy="369332"/>
          </a:xfrm>
          <a:prstGeom prst="rect">
            <a:avLst/>
          </a:prstGeom>
          <a:noFill/>
        </p:spPr>
        <p:txBody>
          <a:bodyPr wrap="none" rtlCol="0">
            <a:spAutoFit/>
          </a:bodyPr>
          <a:lstStyle/>
          <a:p>
            <a:r>
              <a:rPr lang="en-US" dirty="0"/>
              <a:t>P&lt;0.05</a:t>
            </a:r>
          </a:p>
        </p:txBody>
      </p:sp>
      <p:sp>
        <p:nvSpPr>
          <p:cNvPr id="24" name="Rectangle 23">
            <a:extLst>
              <a:ext uri="{FF2B5EF4-FFF2-40B4-BE49-F238E27FC236}">
                <a16:creationId xmlns:a16="http://schemas.microsoft.com/office/drawing/2014/main" id="{F42294DA-5A1F-4881-B508-4AEBFAE5684F}"/>
              </a:ext>
            </a:extLst>
          </p:cNvPr>
          <p:cNvSpPr/>
          <p:nvPr/>
        </p:nvSpPr>
        <p:spPr>
          <a:xfrm>
            <a:off x="208440" y="1348366"/>
            <a:ext cx="5591001" cy="4185761"/>
          </a:xfrm>
          <a:prstGeom prst="rect">
            <a:avLst/>
          </a:prstGeom>
        </p:spPr>
        <p:txBody>
          <a:bodyPr wrap="square">
            <a:spAutoFit/>
          </a:bodyPr>
          <a:lstStyle/>
          <a:p>
            <a:pPr marL="342900" indent="-342900">
              <a:buFont typeface="Arial" panose="020B0604020202020204" pitchFamily="34" charset="0"/>
              <a:buChar char="•"/>
            </a:pPr>
            <a:r>
              <a:rPr lang="en-US" sz="2200" dirty="0"/>
              <a:t>Quantitative analyses use two measures, effect size and p-value, but a heatmap can show only either. </a:t>
            </a:r>
          </a:p>
          <a:p>
            <a:endParaRPr lang="en-US" sz="2200" dirty="0"/>
          </a:p>
          <a:p>
            <a:pPr marL="342900" indent="-342900">
              <a:buFont typeface="Arial" panose="020B0604020202020204" pitchFamily="34" charset="0"/>
              <a:buChar char="•"/>
            </a:pPr>
            <a:r>
              <a:rPr lang="en-US" sz="2200" dirty="0"/>
              <a:t>E. g., Pearson correlation coefficients between clinical features of patients in my collaboration project</a:t>
            </a:r>
          </a:p>
          <a:p>
            <a:pPr marL="342900" indent="-342900">
              <a:buFont typeface="Arial" panose="020B0604020202020204" pitchFamily="34" charset="0"/>
              <a:buChar char="•"/>
            </a:pPr>
            <a:r>
              <a:rPr lang="en-US" sz="2200" dirty="0"/>
              <a:t>Another heatmap with p-value needs to be presented together for comprehensive understanding, but usually not used</a:t>
            </a:r>
          </a:p>
          <a:p>
            <a:pPr marL="342900" indent="-342900">
              <a:buFont typeface="Arial" panose="020B0604020202020204" pitchFamily="34" charset="0"/>
              <a:buChar char="•"/>
            </a:pPr>
            <a:r>
              <a:rPr lang="en-US" sz="2200" dirty="0"/>
              <a:t>Instead indicate significance on top?</a:t>
            </a:r>
          </a:p>
          <a:p>
            <a:endParaRPr lang="en-US" sz="2400" dirty="0"/>
          </a:p>
        </p:txBody>
      </p:sp>
      <p:sp>
        <p:nvSpPr>
          <p:cNvPr id="26" name="TextBox 25">
            <a:extLst>
              <a:ext uri="{FF2B5EF4-FFF2-40B4-BE49-F238E27FC236}">
                <a16:creationId xmlns:a16="http://schemas.microsoft.com/office/drawing/2014/main" id="{62A31087-E2B9-40A2-9831-4AD4167AE1B2}"/>
              </a:ext>
            </a:extLst>
          </p:cNvPr>
          <p:cNvSpPr txBox="1"/>
          <p:nvPr/>
        </p:nvSpPr>
        <p:spPr>
          <a:xfrm>
            <a:off x="838200" y="2360700"/>
            <a:ext cx="6151944" cy="276999"/>
          </a:xfrm>
          <a:prstGeom prst="rect">
            <a:avLst/>
          </a:prstGeom>
          <a:noFill/>
        </p:spPr>
        <p:txBody>
          <a:bodyPr wrap="square">
            <a:spAutoFit/>
          </a:bodyPr>
          <a:lstStyle/>
          <a:p>
            <a:pPr algn="l"/>
            <a:r>
              <a:rPr lang="en-US" sz="1200" b="0" i="0" dirty="0">
                <a:solidFill>
                  <a:srgbClr val="000000"/>
                </a:solidFill>
                <a:effectLst/>
                <a:latin typeface="arial" panose="020B0604020202020204" pitchFamily="34" charset="0"/>
              </a:rPr>
              <a:t>Using Effect Size—or Why the </a:t>
            </a:r>
            <a:r>
              <a:rPr lang="en-US" sz="1200" b="0" i="1" dirty="0">
                <a:solidFill>
                  <a:srgbClr val="000000"/>
                </a:solidFill>
                <a:effectLst/>
                <a:latin typeface="arial" panose="020B0604020202020204" pitchFamily="34" charset="0"/>
              </a:rPr>
              <a:t>P</a:t>
            </a:r>
            <a:r>
              <a:rPr lang="en-US" sz="1200" b="0" i="0" dirty="0">
                <a:solidFill>
                  <a:srgbClr val="000000"/>
                </a:solidFill>
                <a:effectLst/>
                <a:latin typeface="arial" panose="020B0604020202020204" pitchFamily="34" charset="0"/>
              </a:rPr>
              <a:t> Value Is Not Enough, PMID: </a:t>
            </a:r>
            <a:r>
              <a:rPr lang="en-US" sz="1200" b="0" i="0" dirty="0">
                <a:solidFill>
                  <a:srgbClr val="2F4A8B"/>
                </a:solidFill>
                <a:effectLst/>
                <a:latin typeface="arial" panose="020B0604020202020204" pitchFamily="34" charset="0"/>
                <a:hlinkClick r:id="rId4"/>
              </a:rPr>
              <a:t>23997866</a:t>
            </a:r>
            <a:endParaRPr lang="en-US" sz="1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80092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F7CE-1BD4-408F-A75E-AD0726CB9808}"/>
              </a:ext>
            </a:extLst>
          </p:cNvPr>
          <p:cNvSpPr>
            <a:spLocks noGrp="1"/>
          </p:cNvSpPr>
          <p:nvPr>
            <p:ph type="title"/>
          </p:nvPr>
        </p:nvSpPr>
        <p:spPr>
          <a:xfrm>
            <a:off x="838200" y="0"/>
            <a:ext cx="10515600" cy="1325563"/>
          </a:xfrm>
        </p:spPr>
        <p:txBody>
          <a:bodyPr/>
          <a:lstStyle/>
          <a:p>
            <a:r>
              <a:rPr lang="en-US" dirty="0"/>
              <a:t>Heatmaps are sensitive to color assignment!</a:t>
            </a:r>
          </a:p>
        </p:txBody>
      </p:sp>
      <p:grpSp>
        <p:nvGrpSpPr>
          <p:cNvPr id="16" name="Group 15">
            <a:extLst>
              <a:ext uri="{FF2B5EF4-FFF2-40B4-BE49-F238E27FC236}">
                <a16:creationId xmlns:a16="http://schemas.microsoft.com/office/drawing/2014/main" id="{2EEABA78-B802-458C-AAF6-6799B65299BF}"/>
              </a:ext>
            </a:extLst>
          </p:cNvPr>
          <p:cNvGrpSpPr/>
          <p:nvPr/>
        </p:nvGrpSpPr>
        <p:grpSpPr>
          <a:xfrm>
            <a:off x="6354130" y="2022691"/>
            <a:ext cx="4999670" cy="4070652"/>
            <a:chOff x="3092607" y="1390649"/>
            <a:chExt cx="5649954" cy="5041745"/>
          </a:xfrm>
        </p:grpSpPr>
        <p:pic>
          <p:nvPicPr>
            <p:cNvPr id="17" name="Picture 16">
              <a:extLst>
                <a:ext uri="{FF2B5EF4-FFF2-40B4-BE49-F238E27FC236}">
                  <a16:creationId xmlns:a16="http://schemas.microsoft.com/office/drawing/2014/main" id="{BC7EC5AF-9CED-485A-BBB7-5B9C6836DBF6}"/>
                </a:ext>
              </a:extLst>
            </p:cNvPr>
            <p:cNvPicPr>
              <a:picLocks noChangeAspect="1"/>
            </p:cNvPicPr>
            <p:nvPr/>
          </p:nvPicPr>
          <p:blipFill>
            <a:blip r:embed="rId2"/>
            <a:stretch>
              <a:fillRect/>
            </a:stretch>
          </p:blipFill>
          <p:spPr>
            <a:xfrm>
              <a:off x="3092607" y="1390649"/>
              <a:ext cx="5041745" cy="5041745"/>
            </a:xfrm>
            <a:prstGeom prst="rect">
              <a:avLst/>
            </a:prstGeom>
          </p:spPr>
        </p:pic>
        <p:pic>
          <p:nvPicPr>
            <p:cNvPr id="18" name="Picture 17">
              <a:extLst>
                <a:ext uri="{FF2B5EF4-FFF2-40B4-BE49-F238E27FC236}">
                  <a16:creationId xmlns:a16="http://schemas.microsoft.com/office/drawing/2014/main" id="{3A0D7CCE-BFB5-45F6-B677-BF4CC7D1E185}"/>
                </a:ext>
              </a:extLst>
            </p:cNvPr>
            <p:cNvPicPr>
              <a:picLocks noChangeAspect="1"/>
            </p:cNvPicPr>
            <p:nvPr/>
          </p:nvPicPr>
          <p:blipFill>
            <a:blip r:embed="rId3"/>
            <a:stretch>
              <a:fillRect/>
            </a:stretch>
          </p:blipFill>
          <p:spPr>
            <a:xfrm rot="16200000">
              <a:off x="6966197" y="3615270"/>
              <a:ext cx="2912695" cy="342670"/>
            </a:xfrm>
            <a:prstGeom prst="rect">
              <a:avLst/>
            </a:prstGeom>
          </p:spPr>
        </p:pic>
        <p:sp>
          <p:nvSpPr>
            <p:cNvPr id="19" name="Rectangle 18">
              <a:extLst>
                <a:ext uri="{FF2B5EF4-FFF2-40B4-BE49-F238E27FC236}">
                  <a16:creationId xmlns:a16="http://schemas.microsoft.com/office/drawing/2014/main" id="{F8F3B440-D06A-4552-9DB5-CB023A0D1F11}"/>
                </a:ext>
              </a:extLst>
            </p:cNvPr>
            <p:cNvSpPr/>
            <p:nvPr/>
          </p:nvSpPr>
          <p:spPr>
            <a:xfrm>
              <a:off x="8415458" y="3359141"/>
              <a:ext cx="327103" cy="88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35F9438-A71A-4DFF-90A4-7B565B1EC0AE}"/>
              </a:ext>
            </a:extLst>
          </p:cNvPr>
          <p:cNvGrpSpPr/>
          <p:nvPr/>
        </p:nvGrpSpPr>
        <p:grpSpPr>
          <a:xfrm>
            <a:off x="965609" y="2103971"/>
            <a:ext cx="4725353" cy="3933560"/>
            <a:chOff x="3124895" y="1272826"/>
            <a:chExt cx="5692003" cy="4941153"/>
          </a:xfrm>
        </p:grpSpPr>
        <p:pic>
          <p:nvPicPr>
            <p:cNvPr id="21" name="Picture 20">
              <a:extLst>
                <a:ext uri="{FF2B5EF4-FFF2-40B4-BE49-F238E27FC236}">
                  <a16:creationId xmlns:a16="http://schemas.microsoft.com/office/drawing/2014/main" id="{A13F0040-2798-4A52-A683-D2BBC818BBB8}"/>
                </a:ext>
              </a:extLst>
            </p:cNvPr>
            <p:cNvPicPr>
              <a:picLocks noChangeAspect="1"/>
            </p:cNvPicPr>
            <p:nvPr/>
          </p:nvPicPr>
          <p:blipFill>
            <a:blip r:embed="rId4"/>
            <a:stretch>
              <a:fillRect/>
            </a:stretch>
          </p:blipFill>
          <p:spPr>
            <a:xfrm>
              <a:off x="3124895" y="1272826"/>
              <a:ext cx="4941153" cy="4941153"/>
            </a:xfrm>
            <a:prstGeom prst="rect">
              <a:avLst/>
            </a:prstGeom>
          </p:spPr>
        </p:pic>
        <p:pic>
          <p:nvPicPr>
            <p:cNvPr id="22" name="Picture 21">
              <a:extLst>
                <a:ext uri="{FF2B5EF4-FFF2-40B4-BE49-F238E27FC236}">
                  <a16:creationId xmlns:a16="http://schemas.microsoft.com/office/drawing/2014/main" id="{4320C758-C54A-4123-9D2C-B81EEDCA57BF}"/>
                </a:ext>
              </a:extLst>
            </p:cNvPr>
            <p:cNvPicPr>
              <a:picLocks noChangeAspect="1"/>
            </p:cNvPicPr>
            <p:nvPr/>
          </p:nvPicPr>
          <p:blipFill>
            <a:blip r:embed="rId5"/>
            <a:stretch>
              <a:fillRect/>
            </a:stretch>
          </p:blipFill>
          <p:spPr>
            <a:xfrm rot="16200000">
              <a:off x="6766915" y="3426044"/>
              <a:ext cx="3460888" cy="374150"/>
            </a:xfrm>
            <a:prstGeom prst="rect">
              <a:avLst/>
            </a:prstGeom>
          </p:spPr>
        </p:pic>
        <p:sp>
          <p:nvSpPr>
            <p:cNvPr id="23" name="Rectangle 22">
              <a:extLst>
                <a:ext uri="{FF2B5EF4-FFF2-40B4-BE49-F238E27FC236}">
                  <a16:creationId xmlns:a16="http://schemas.microsoft.com/office/drawing/2014/main" id="{5CAF7FFC-02F5-4EA6-9788-F848BF3AA23F}"/>
                </a:ext>
              </a:extLst>
            </p:cNvPr>
            <p:cNvSpPr/>
            <p:nvPr/>
          </p:nvSpPr>
          <p:spPr>
            <a:xfrm>
              <a:off x="8489795" y="3263590"/>
              <a:ext cx="327103" cy="88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7137CB67-0ADB-48A4-A0B7-E326A3924CC5}"/>
              </a:ext>
            </a:extLst>
          </p:cNvPr>
          <p:cNvSpPr/>
          <p:nvPr/>
        </p:nvSpPr>
        <p:spPr>
          <a:xfrm>
            <a:off x="1872055" y="1450722"/>
            <a:ext cx="7411560" cy="800219"/>
          </a:xfrm>
          <a:prstGeom prst="rect">
            <a:avLst/>
          </a:prstGeom>
        </p:spPr>
        <p:txBody>
          <a:bodyPr wrap="square">
            <a:spAutoFit/>
          </a:bodyPr>
          <a:lstStyle/>
          <a:p>
            <a:pPr marL="342900" indent="-342900">
              <a:buFont typeface="Arial" panose="020B0604020202020204" pitchFamily="34" charset="0"/>
              <a:buChar char="•"/>
            </a:pPr>
            <a:r>
              <a:rPr lang="en-US" sz="2200" dirty="0"/>
              <a:t>Heatmaps on the same data can make different impressions</a:t>
            </a:r>
          </a:p>
          <a:p>
            <a:endParaRPr lang="en-US" sz="2400" dirty="0"/>
          </a:p>
        </p:txBody>
      </p:sp>
      <p:sp>
        <p:nvSpPr>
          <p:cNvPr id="26" name="TextBox 25">
            <a:extLst>
              <a:ext uri="{FF2B5EF4-FFF2-40B4-BE49-F238E27FC236}">
                <a16:creationId xmlns:a16="http://schemas.microsoft.com/office/drawing/2014/main" id="{4034BE89-C4B8-4E0C-A468-B63E13CF6C0F}"/>
              </a:ext>
            </a:extLst>
          </p:cNvPr>
          <p:cNvSpPr txBox="1"/>
          <p:nvPr/>
        </p:nvSpPr>
        <p:spPr>
          <a:xfrm rot="5400000">
            <a:off x="10240260" y="3818662"/>
            <a:ext cx="2095510" cy="276999"/>
          </a:xfrm>
          <a:prstGeom prst="rect">
            <a:avLst/>
          </a:prstGeom>
          <a:noFill/>
        </p:spPr>
        <p:txBody>
          <a:bodyPr wrap="none" rtlCol="0">
            <a:spAutoFit/>
          </a:bodyPr>
          <a:lstStyle/>
          <a:p>
            <a:r>
              <a:rPr lang="en-US" sz="1200" dirty="0"/>
              <a:t>Pearson correlation coefficient</a:t>
            </a:r>
          </a:p>
        </p:txBody>
      </p:sp>
      <p:sp>
        <p:nvSpPr>
          <p:cNvPr id="27" name="TextBox 26">
            <a:extLst>
              <a:ext uri="{FF2B5EF4-FFF2-40B4-BE49-F238E27FC236}">
                <a16:creationId xmlns:a16="http://schemas.microsoft.com/office/drawing/2014/main" id="{2DE95EB8-EA20-4FA5-BFC3-871074963847}"/>
              </a:ext>
            </a:extLst>
          </p:cNvPr>
          <p:cNvSpPr txBox="1"/>
          <p:nvPr/>
        </p:nvSpPr>
        <p:spPr>
          <a:xfrm rot="5400000">
            <a:off x="4552486" y="3902414"/>
            <a:ext cx="2095510" cy="276999"/>
          </a:xfrm>
          <a:prstGeom prst="rect">
            <a:avLst/>
          </a:prstGeom>
          <a:noFill/>
        </p:spPr>
        <p:txBody>
          <a:bodyPr wrap="none" rtlCol="0">
            <a:spAutoFit/>
          </a:bodyPr>
          <a:lstStyle/>
          <a:p>
            <a:r>
              <a:rPr lang="en-US" sz="1200" dirty="0"/>
              <a:t>Pearson correlation coefficient</a:t>
            </a:r>
          </a:p>
        </p:txBody>
      </p:sp>
      <p:sp>
        <p:nvSpPr>
          <p:cNvPr id="3" name="TextBox 2">
            <a:extLst>
              <a:ext uri="{FF2B5EF4-FFF2-40B4-BE49-F238E27FC236}">
                <a16:creationId xmlns:a16="http://schemas.microsoft.com/office/drawing/2014/main" id="{B8C7F0C5-9716-49DC-B569-F0F25CB2F867}"/>
              </a:ext>
            </a:extLst>
          </p:cNvPr>
          <p:cNvSpPr txBox="1"/>
          <p:nvPr/>
        </p:nvSpPr>
        <p:spPr>
          <a:xfrm>
            <a:off x="5783718" y="3603218"/>
            <a:ext cx="439544" cy="707886"/>
          </a:xfrm>
          <a:prstGeom prst="rect">
            <a:avLst/>
          </a:prstGeom>
          <a:noFill/>
        </p:spPr>
        <p:txBody>
          <a:bodyPr wrap="none" rtlCol="0">
            <a:spAutoFit/>
          </a:bodyPr>
          <a:lstStyle/>
          <a:p>
            <a:r>
              <a:rPr lang="en-US" sz="4000" dirty="0">
                <a:solidFill>
                  <a:srgbClr val="FF0000"/>
                </a:solidFill>
              </a:rPr>
              <a:t>=</a:t>
            </a:r>
          </a:p>
        </p:txBody>
      </p:sp>
    </p:spTree>
    <p:extLst>
      <p:ext uri="{BB962C8B-B14F-4D97-AF65-F5344CB8AC3E}">
        <p14:creationId xmlns:p14="http://schemas.microsoft.com/office/powerpoint/2010/main" val="2748210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F137-9B93-C64D-AB56-3891EE0E4F62}"/>
              </a:ext>
            </a:extLst>
          </p:cNvPr>
          <p:cNvSpPr>
            <a:spLocks noGrp="1"/>
          </p:cNvSpPr>
          <p:nvPr>
            <p:ph type="title"/>
          </p:nvPr>
        </p:nvSpPr>
        <p:spPr/>
        <p:txBody>
          <a:bodyPr/>
          <a:lstStyle/>
          <a:p>
            <a:r>
              <a:rPr lang="en-US" dirty="0"/>
              <a:t>Other correlation heatmaps</a:t>
            </a:r>
          </a:p>
        </p:txBody>
      </p:sp>
      <p:pic>
        <p:nvPicPr>
          <p:cNvPr id="4" name="Picture 3">
            <a:extLst>
              <a:ext uri="{FF2B5EF4-FFF2-40B4-BE49-F238E27FC236}">
                <a16:creationId xmlns:a16="http://schemas.microsoft.com/office/drawing/2014/main" id="{8F01328F-2F24-8740-AB19-6F66C1DE8EC1}"/>
              </a:ext>
            </a:extLst>
          </p:cNvPr>
          <p:cNvPicPr>
            <a:picLocks noChangeAspect="1"/>
          </p:cNvPicPr>
          <p:nvPr/>
        </p:nvPicPr>
        <p:blipFill>
          <a:blip r:embed="rId2"/>
          <a:stretch>
            <a:fillRect/>
          </a:stretch>
        </p:blipFill>
        <p:spPr>
          <a:xfrm>
            <a:off x="1175084" y="1909763"/>
            <a:ext cx="4267200" cy="4267200"/>
          </a:xfrm>
          <a:prstGeom prst="rect">
            <a:avLst/>
          </a:prstGeom>
        </p:spPr>
      </p:pic>
      <p:pic>
        <p:nvPicPr>
          <p:cNvPr id="5" name="Picture 4">
            <a:extLst>
              <a:ext uri="{FF2B5EF4-FFF2-40B4-BE49-F238E27FC236}">
                <a16:creationId xmlns:a16="http://schemas.microsoft.com/office/drawing/2014/main" id="{BFF69028-8B7D-6D48-A980-92EF4671D292}"/>
              </a:ext>
            </a:extLst>
          </p:cNvPr>
          <p:cNvPicPr>
            <a:picLocks noChangeAspect="1"/>
          </p:cNvPicPr>
          <p:nvPr/>
        </p:nvPicPr>
        <p:blipFill>
          <a:blip r:embed="rId3"/>
          <a:stretch>
            <a:fillRect/>
          </a:stretch>
        </p:blipFill>
        <p:spPr>
          <a:xfrm>
            <a:off x="6200274" y="1825625"/>
            <a:ext cx="4267200" cy="4267200"/>
          </a:xfrm>
          <a:prstGeom prst="rect">
            <a:avLst/>
          </a:prstGeom>
        </p:spPr>
      </p:pic>
      <p:sp>
        <p:nvSpPr>
          <p:cNvPr id="6" name="Rectangle 5">
            <a:extLst>
              <a:ext uri="{FF2B5EF4-FFF2-40B4-BE49-F238E27FC236}">
                <a16:creationId xmlns:a16="http://schemas.microsoft.com/office/drawing/2014/main" id="{204D7C29-A171-4346-86D9-EBFADEA9FADC}"/>
              </a:ext>
            </a:extLst>
          </p:cNvPr>
          <p:cNvSpPr/>
          <p:nvPr/>
        </p:nvSpPr>
        <p:spPr>
          <a:xfrm>
            <a:off x="0" y="6403902"/>
            <a:ext cx="10170694" cy="369332"/>
          </a:xfrm>
          <a:prstGeom prst="rect">
            <a:avLst/>
          </a:prstGeom>
        </p:spPr>
        <p:txBody>
          <a:bodyPr wrap="square">
            <a:spAutoFit/>
          </a:bodyPr>
          <a:lstStyle/>
          <a:p>
            <a:r>
              <a:rPr lang="en-US" dirty="0"/>
              <a:t>https://</a:t>
            </a:r>
            <a:r>
              <a:rPr lang="en-US" dirty="0" err="1"/>
              <a:t>cran.r-project.org</a:t>
            </a:r>
            <a:r>
              <a:rPr lang="en-US" dirty="0"/>
              <a:t>/web/packages/</a:t>
            </a:r>
            <a:r>
              <a:rPr lang="en-US" dirty="0" err="1"/>
              <a:t>corrplot</a:t>
            </a:r>
            <a:r>
              <a:rPr lang="en-US" dirty="0"/>
              <a:t>/vignettes/</a:t>
            </a:r>
            <a:r>
              <a:rPr lang="en-US" dirty="0" err="1"/>
              <a:t>corrplot-intro.html</a:t>
            </a:r>
            <a:endParaRPr lang="en-US" dirty="0"/>
          </a:p>
        </p:txBody>
      </p:sp>
    </p:spTree>
    <p:extLst>
      <p:ext uri="{BB962C8B-B14F-4D97-AF65-F5344CB8AC3E}">
        <p14:creationId xmlns:p14="http://schemas.microsoft.com/office/powerpoint/2010/main" val="1250540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6664-B7BF-1340-985A-AB25E877D721}"/>
              </a:ext>
            </a:extLst>
          </p:cNvPr>
          <p:cNvSpPr>
            <a:spLocks noGrp="1"/>
          </p:cNvSpPr>
          <p:nvPr>
            <p:ph type="title"/>
          </p:nvPr>
        </p:nvSpPr>
        <p:spPr/>
        <p:txBody>
          <a:bodyPr/>
          <a:lstStyle/>
          <a:p>
            <a:r>
              <a:rPr lang="en-US" dirty="0"/>
              <a:t>Other correlation heatmaps</a:t>
            </a:r>
          </a:p>
        </p:txBody>
      </p:sp>
      <p:sp>
        <p:nvSpPr>
          <p:cNvPr id="3" name="Content Placeholder 2">
            <a:extLst>
              <a:ext uri="{FF2B5EF4-FFF2-40B4-BE49-F238E27FC236}">
                <a16:creationId xmlns:a16="http://schemas.microsoft.com/office/drawing/2014/main" id="{1113F61F-BCB9-224E-A7BC-875AF22B78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059852F-198E-E14F-B1E1-C28F761ECFCB}"/>
              </a:ext>
            </a:extLst>
          </p:cNvPr>
          <p:cNvPicPr>
            <a:picLocks noChangeAspect="1"/>
          </p:cNvPicPr>
          <p:nvPr/>
        </p:nvPicPr>
        <p:blipFill>
          <a:blip r:embed="rId2"/>
          <a:stretch>
            <a:fillRect/>
          </a:stretch>
        </p:blipFill>
        <p:spPr>
          <a:xfrm>
            <a:off x="838200" y="1909763"/>
            <a:ext cx="4267200" cy="4267200"/>
          </a:xfrm>
          <a:prstGeom prst="rect">
            <a:avLst/>
          </a:prstGeom>
        </p:spPr>
      </p:pic>
      <p:pic>
        <p:nvPicPr>
          <p:cNvPr id="5" name="Picture 4">
            <a:extLst>
              <a:ext uri="{FF2B5EF4-FFF2-40B4-BE49-F238E27FC236}">
                <a16:creationId xmlns:a16="http://schemas.microsoft.com/office/drawing/2014/main" id="{F9F380C5-3C66-DE48-B11D-D3543EEE66D5}"/>
              </a:ext>
            </a:extLst>
          </p:cNvPr>
          <p:cNvPicPr>
            <a:picLocks noChangeAspect="1"/>
          </p:cNvPicPr>
          <p:nvPr/>
        </p:nvPicPr>
        <p:blipFill>
          <a:blip r:embed="rId3"/>
          <a:stretch>
            <a:fillRect/>
          </a:stretch>
        </p:blipFill>
        <p:spPr>
          <a:xfrm>
            <a:off x="6320589" y="1825625"/>
            <a:ext cx="4267200" cy="4267200"/>
          </a:xfrm>
          <a:prstGeom prst="rect">
            <a:avLst/>
          </a:prstGeom>
        </p:spPr>
      </p:pic>
    </p:spTree>
    <p:extLst>
      <p:ext uri="{BB962C8B-B14F-4D97-AF65-F5344CB8AC3E}">
        <p14:creationId xmlns:p14="http://schemas.microsoft.com/office/powerpoint/2010/main" val="592254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F7DF-BDFF-184C-ABE0-8DF243BA64CD}"/>
              </a:ext>
            </a:extLst>
          </p:cNvPr>
          <p:cNvSpPr>
            <a:spLocks noGrp="1"/>
          </p:cNvSpPr>
          <p:nvPr>
            <p:ph type="title"/>
          </p:nvPr>
        </p:nvSpPr>
        <p:spPr/>
        <p:txBody>
          <a:bodyPr/>
          <a:lstStyle/>
          <a:p>
            <a:r>
              <a:rPr lang="en-US" dirty="0"/>
              <a:t>Other correlation heatmaps</a:t>
            </a:r>
          </a:p>
        </p:txBody>
      </p:sp>
      <p:sp>
        <p:nvSpPr>
          <p:cNvPr id="3" name="Content Placeholder 2">
            <a:extLst>
              <a:ext uri="{FF2B5EF4-FFF2-40B4-BE49-F238E27FC236}">
                <a16:creationId xmlns:a16="http://schemas.microsoft.com/office/drawing/2014/main" id="{1D2F25E6-15E4-6E4E-A4E1-196943517B9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BA2234C-043F-E347-9127-F2905BD68278}"/>
              </a:ext>
            </a:extLst>
          </p:cNvPr>
          <p:cNvPicPr>
            <a:picLocks noChangeAspect="1"/>
          </p:cNvPicPr>
          <p:nvPr/>
        </p:nvPicPr>
        <p:blipFill>
          <a:blip r:embed="rId2"/>
          <a:stretch>
            <a:fillRect/>
          </a:stretch>
        </p:blipFill>
        <p:spPr>
          <a:xfrm>
            <a:off x="545432" y="1825625"/>
            <a:ext cx="4267200" cy="4267200"/>
          </a:xfrm>
          <a:prstGeom prst="rect">
            <a:avLst/>
          </a:prstGeom>
        </p:spPr>
      </p:pic>
    </p:spTree>
    <p:extLst>
      <p:ext uri="{BB962C8B-B14F-4D97-AF65-F5344CB8AC3E}">
        <p14:creationId xmlns:p14="http://schemas.microsoft.com/office/powerpoint/2010/main" val="966389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27983" y="2120071"/>
            <a:ext cx="6864017" cy="4254556"/>
          </a:xfrm>
          <a:prstGeom prst="rect">
            <a:avLst/>
          </a:prstGeom>
        </p:spPr>
      </p:pic>
      <p:sp>
        <p:nvSpPr>
          <p:cNvPr id="2" name="Title 1">
            <a:extLst>
              <a:ext uri="{FF2B5EF4-FFF2-40B4-BE49-F238E27FC236}">
                <a16:creationId xmlns:a16="http://schemas.microsoft.com/office/drawing/2014/main" id="{2925C054-631D-4C1B-B058-002CAC96BA9E}"/>
              </a:ext>
            </a:extLst>
          </p:cNvPr>
          <p:cNvSpPr>
            <a:spLocks noGrp="1"/>
          </p:cNvSpPr>
          <p:nvPr>
            <p:ph type="title"/>
          </p:nvPr>
        </p:nvSpPr>
        <p:spPr>
          <a:xfrm>
            <a:off x="0" y="22808"/>
            <a:ext cx="12192000" cy="1325563"/>
          </a:xfrm>
        </p:spPr>
        <p:txBody>
          <a:bodyPr/>
          <a:lstStyle/>
          <a:p>
            <a:r>
              <a:rPr lang="en-US" dirty="0"/>
              <a:t>Heatmap can visualize trends/amounts</a:t>
            </a:r>
            <a:br>
              <a:rPr lang="en-US" dirty="0"/>
            </a:br>
            <a:r>
              <a:rPr lang="en-US" dirty="0"/>
              <a:t>in large datasets</a:t>
            </a:r>
          </a:p>
        </p:txBody>
      </p:sp>
      <p:sp>
        <p:nvSpPr>
          <p:cNvPr id="6" name="Rectangle 5"/>
          <p:cNvSpPr/>
          <p:nvPr/>
        </p:nvSpPr>
        <p:spPr>
          <a:xfrm>
            <a:off x="5959448" y="1269986"/>
            <a:ext cx="5601085" cy="707886"/>
          </a:xfrm>
          <a:prstGeom prst="rect">
            <a:avLst/>
          </a:prstGeom>
        </p:spPr>
        <p:txBody>
          <a:bodyPr wrap="none">
            <a:spAutoFit/>
          </a:bodyPr>
          <a:lstStyle/>
          <a:p>
            <a:r>
              <a:rPr lang="en-US" sz="2000" dirty="0"/>
              <a:t>Hypothetical example with sorted gene expressions </a:t>
            </a:r>
          </a:p>
          <a:p>
            <a:r>
              <a:rPr lang="en-US" sz="2000" dirty="0"/>
              <a:t>in multiple breast tumor samples (T1, T2,…, T100)</a:t>
            </a:r>
          </a:p>
        </p:txBody>
      </p:sp>
      <p:sp>
        <p:nvSpPr>
          <p:cNvPr id="7" name="Rectangle 6">
            <a:extLst>
              <a:ext uri="{FF2B5EF4-FFF2-40B4-BE49-F238E27FC236}">
                <a16:creationId xmlns:a16="http://schemas.microsoft.com/office/drawing/2014/main" id="{A52CF1D6-5FBE-458C-8E26-7CA9713B4915}"/>
              </a:ext>
            </a:extLst>
          </p:cNvPr>
          <p:cNvSpPr/>
          <p:nvPr/>
        </p:nvSpPr>
        <p:spPr>
          <a:xfrm>
            <a:off x="7553596" y="6547347"/>
            <a:ext cx="4657429" cy="276999"/>
          </a:xfrm>
          <a:prstGeom prst="rect">
            <a:avLst/>
          </a:prstGeom>
        </p:spPr>
        <p:txBody>
          <a:bodyPr wrap="none">
            <a:spAutoFit/>
          </a:bodyPr>
          <a:lstStyle/>
          <a:p>
            <a:r>
              <a:rPr lang="en-US" sz="1200" dirty="0"/>
              <a:t>Adapted from Fundamentals of Data Visualization, Wilke, O’Reilly, 1</a:t>
            </a:r>
            <a:r>
              <a:rPr lang="en-US" sz="1200" baseline="30000" dirty="0"/>
              <a:t>st</a:t>
            </a:r>
            <a:r>
              <a:rPr lang="en-US" sz="1200" dirty="0"/>
              <a:t> Ed.</a:t>
            </a:r>
          </a:p>
        </p:txBody>
      </p:sp>
      <p:sp>
        <p:nvSpPr>
          <p:cNvPr id="8" name="Rectangle 7"/>
          <p:cNvSpPr/>
          <p:nvPr/>
        </p:nvSpPr>
        <p:spPr>
          <a:xfrm>
            <a:off x="235840" y="1895001"/>
            <a:ext cx="5561211" cy="2462213"/>
          </a:xfrm>
          <a:prstGeom prst="rect">
            <a:avLst/>
          </a:prstGeom>
        </p:spPr>
        <p:txBody>
          <a:bodyPr wrap="square">
            <a:spAutoFit/>
          </a:bodyPr>
          <a:lstStyle/>
          <a:p>
            <a:r>
              <a:rPr lang="en-US" sz="2200" dirty="0"/>
              <a:t>Heatmaps map data values onto colors in rows (samples) and columns (variables)</a:t>
            </a:r>
          </a:p>
          <a:p>
            <a:pPr marL="457200" indent="-457200">
              <a:buFont typeface="Arial" panose="020B0604020202020204" pitchFamily="34" charset="0"/>
              <a:buChar char="•"/>
            </a:pPr>
            <a:r>
              <a:rPr lang="en-US" sz="2200" dirty="0"/>
              <a:t>Pros: highlighting broader trends</a:t>
            </a:r>
          </a:p>
          <a:p>
            <a:pPr marL="457200" indent="-457200">
              <a:buFont typeface="Arial" panose="020B0604020202020204" pitchFamily="34" charset="0"/>
              <a:buChar char="•"/>
            </a:pPr>
            <a:r>
              <a:rPr lang="en-US" sz="2200" dirty="0"/>
              <a:t>Cons: </a:t>
            </a:r>
          </a:p>
          <a:p>
            <a:pPr marL="800100" lvl="1" indent="-342900">
              <a:buFont typeface="Arial" panose="020B0604020202020204" pitchFamily="34" charset="0"/>
              <a:buChar char="•"/>
            </a:pPr>
            <a:r>
              <a:rPr lang="en-US" sz="2200" dirty="0"/>
              <a:t>difficult to read the exact data values</a:t>
            </a:r>
          </a:p>
          <a:p>
            <a:pPr marL="800100" lvl="1" indent="-342900">
              <a:buFont typeface="Arial" panose="020B0604020202020204" pitchFamily="34" charset="0"/>
              <a:buChar char="•"/>
            </a:pPr>
            <a:r>
              <a:rPr lang="en-US" sz="2200" dirty="0"/>
              <a:t>shows only a single measure</a:t>
            </a:r>
          </a:p>
          <a:p>
            <a:pPr marL="800100" lvl="1" indent="-342900">
              <a:buFont typeface="Arial" panose="020B0604020202020204" pitchFamily="34" charset="0"/>
              <a:buChar char="•"/>
            </a:pPr>
            <a:r>
              <a:rPr lang="en-US" sz="2200" dirty="0"/>
              <a:t>sensitive to color assignment</a:t>
            </a:r>
          </a:p>
        </p:txBody>
      </p:sp>
      <p:sp>
        <p:nvSpPr>
          <p:cNvPr id="4" name="TextBox 3">
            <a:extLst>
              <a:ext uri="{FF2B5EF4-FFF2-40B4-BE49-F238E27FC236}">
                <a16:creationId xmlns:a16="http://schemas.microsoft.com/office/drawing/2014/main" id="{2696A828-C771-4BCE-9487-15861100F4D1}"/>
              </a:ext>
            </a:extLst>
          </p:cNvPr>
          <p:cNvSpPr txBox="1"/>
          <p:nvPr/>
        </p:nvSpPr>
        <p:spPr>
          <a:xfrm>
            <a:off x="6096000" y="2070400"/>
            <a:ext cx="1945276" cy="276999"/>
          </a:xfrm>
          <a:prstGeom prst="rect">
            <a:avLst/>
          </a:prstGeom>
          <a:solidFill>
            <a:schemeClr val="bg1"/>
          </a:solidFill>
        </p:spPr>
        <p:txBody>
          <a:bodyPr wrap="none" rtlCol="0">
            <a:spAutoFit/>
          </a:bodyPr>
          <a:lstStyle/>
          <a:p>
            <a:r>
              <a:rPr lang="en-US" sz="1200" dirty="0"/>
              <a:t>Normalized gene expression</a:t>
            </a:r>
          </a:p>
        </p:txBody>
      </p:sp>
      <p:sp>
        <p:nvSpPr>
          <p:cNvPr id="5" name="Rectangle 4">
            <a:extLst>
              <a:ext uri="{FF2B5EF4-FFF2-40B4-BE49-F238E27FC236}">
                <a16:creationId xmlns:a16="http://schemas.microsoft.com/office/drawing/2014/main" id="{24B5BE4A-BF29-41D5-B3EB-227C4FA7D9DB}"/>
              </a:ext>
            </a:extLst>
          </p:cNvPr>
          <p:cNvSpPr/>
          <p:nvPr/>
        </p:nvSpPr>
        <p:spPr>
          <a:xfrm>
            <a:off x="11225757" y="2769892"/>
            <a:ext cx="940844" cy="3360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C8A12B-8B1A-4E7A-BF75-A16C97502504}"/>
              </a:ext>
            </a:extLst>
          </p:cNvPr>
          <p:cNvSpPr txBox="1"/>
          <p:nvPr/>
        </p:nvSpPr>
        <p:spPr>
          <a:xfrm>
            <a:off x="11217169" y="2800935"/>
            <a:ext cx="312906" cy="246221"/>
          </a:xfrm>
          <a:prstGeom prst="rect">
            <a:avLst/>
          </a:prstGeom>
          <a:noFill/>
        </p:spPr>
        <p:txBody>
          <a:bodyPr wrap="none" rtlCol="0">
            <a:spAutoFit/>
          </a:bodyPr>
          <a:lstStyle/>
          <a:p>
            <a:r>
              <a:rPr lang="en-US" sz="1000" dirty="0"/>
              <a:t>T1</a:t>
            </a:r>
          </a:p>
        </p:txBody>
      </p:sp>
      <p:sp>
        <p:nvSpPr>
          <p:cNvPr id="10" name="TextBox 9">
            <a:extLst>
              <a:ext uri="{FF2B5EF4-FFF2-40B4-BE49-F238E27FC236}">
                <a16:creationId xmlns:a16="http://schemas.microsoft.com/office/drawing/2014/main" id="{C588A54A-AAAB-41C5-8199-D8B070E06373}"/>
              </a:ext>
            </a:extLst>
          </p:cNvPr>
          <p:cNvSpPr txBox="1"/>
          <p:nvPr/>
        </p:nvSpPr>
        <p:spPr>
          <a:xfrm>
            <a:off x="11221761" y="2974430"/>
            <a:ext cx="312906" cy="246221"/>
          </a:xfrm>
          <a:prstGeom prst="rect">
            <a:avLst/>
          </a:prstGeom>
          <a:solidFill>
            <a:schemeClr val="bg1"/>
          </a:solidFill>
        </p:spPr>
        <p:txBody>
          <a:bodyPr wrap="none" rtlCol="0">
            <a:spAutoFit/>
          </a:bodyPr>
          <a:lstStyle/>
          <a:p>
            <a:r>
              <a:rPr lang="en-US" sz="1000" dirty="0"/>
              <a:t>T2</a:t>
            </a:r>
          </a:p>
        </p:txBody>
      </p:sp>
      <p:sp>
        <p:nvSpPr>
          <p:cNvPr id="11" name="TextBox 10">
            <a:extLst>
              <a:ext uri="{FF2B5EF4-FFF2-40B4-BE49-F238E27FC236}">
                <a16:creationId xmlns:a16="http://schemas.microsoft.com/office/drawing/2014/main" id="{AB3CA4AE-4375-4F4F-8ED4-755C9D63F026}"/>
              </a:ext>
            </a:extLst>
          </p:cNvPr>
          <p:cNvSpPr txBox="1"/>
          <p:nvPr/>
        </p:nvSpPr>
        <p:spPr>
          <a:xfrm>
            <a:off x="11233602" y="5884607"/>
            <a:ext cx="444352" cy="246221"/>
          </a:xfrm>
          <a:prstGeom prst="rect">
            <a:avLst/>
          </a:prstGeom>
          <a:solidFill>
            <a:schemeClr val="bg1"/>
          </a:solidFill>
        </p:spPr>
        <p:txBody>
          <a:bodyPr wrap="none" rtlCol="0">
            <a:spAutoFit/>
          </a:bodyPr>
          <a:lstStyle/>
          <a:p>
            <a:r>
              <a:rPr lang="en-US" sz="1000" dirty="0"/>
              <a:t>T100</a:t>
            </a:r>
          </a:p>
        </p:txBody>
      </p:sp>
      <p:sp>
        <p:nvSpPr>
          <p:cNvPr id="12" name="TextBox 11">
            <a:extLst>
              <a:ext uri="{FF2B5EF4-FFF2-40B4-BE49-F238E27FC236}">
                <a16:creationId xmlns:a16="http://schemas.microsoft.com/office/drawing/2014/main" id="{FF12C914-8399-4A15-87E4-6D62F51B77CC}"/>
              </a:ext>
            </a:extLst>
          </p:cNvPr>
          <p:cNvSpPr txBox="1"/>
          <p:nvPr/>
        </p:nvSpPr>
        <p:spPr>
          <a:xfrm rot="5400000">
            <a:off x="11293018" y="4727454"/>
            <a:ext cx="280846" cy="246221"/>
          </a:xfrm>
          <a:prstGeom prst="rect">
            <a:avLst/>
          </a:prstGeom>
          <a:solidFill>
            <a:schemeClr val="bg1"/>
          </a:solidFill>
        </p:spPr>
        <p:txBody>
          <a:bodyPr wrap="none" rtlCol="0">
            <a:spAutoFit/>
          </a:bodyPr>
          <a:lstStyle/>
          <a:p>
            <a:r>
              <a:rPr lang="en-US" sz="1000" dirty="0"/>
              <a:t>…</a:t>
            </a:r>
          </a:p>
        </p:txBody>
      </p:sp>
      <p:sp>
        <p:nvSpPr>
          <p:cNvPr id="14" name="Rectangle 13">
            <a:extLst>
              <a:ext uri="{FF2B5EF4-FFF2-40B4-BE49-F238E27FC236}">
                <a16:creationId xmlns:a16="http://schemas.microsoft.com/office/drawing/2014/main" id="{4681AA7A-4B03-4B2B-8FD2-ABD267B8152B}"/>
              </a:ext>
            </a:extLst>
          </p:cNvPr>
          <p:cNvSpPr/>
          <p:nvPr/>
        </p:nvSpPr>
        <p:spPr>
          <a:xfrm>
            <a:off x="5438731" y="6096765"/>
            <a:ext cx="5946671" cy="204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0252A6-05E7-46B4-9434-0AB76DE926DF}"/>
              </a:ext>
            </a:extLst>
          </p:cNvPr>
          <p:cNvSpPr txBox="1"/>
          <p:nvPr/>
        </p:nvSpPr>
        <p:spPr>
          <a:xfrm>
            <a:off x="8052969" y="6182263"/>
            <a:ext cx="1414041" cy="276999"/>
          </a:xfrm>
          <a:prstGeom prst="rect">
            <a:avLst/>
          </a:prstGeom>
          <a:solidFill>
            <a:schemeClr val="bg1"/>
          </a:solidFill>
        </p:spPr>
        <p:txBody>
          <a:bodyPr wrap="none" rtlCol="0">
            <a:spAutoFit/>
          </a:bodyPr>
          <a:lstStyle/>
          <a:p>
            <a:r>
              <a:rPr lang="en-US" sz="1200" dirty="0"/>
              <a:t>Gene groups sorted</a:t>
            </a:r>
          </a:p>
        </p:txBody>
      </p:sp>
      <p:sp>
        <p:nvSpPr>
          <p:cNvPr id="15" name="TextBox 14">
            <a:extLst>
              <a:ext uri="{FF2B5EF4-FFF2-40B4-BE49-F238E27FC236}">
                <a16:creationId xmlns:a16="http://schemas.microsoft.com/office/drawing/2014/main" id="{23473B07-C0DE-4883-A528-8AE2CC86FE50}"/>
              </a:ext>
            </a:extLst>
          </p:cNvPr>
          <p:cNvSpPr txBox="1"/>
          <p:nvPr/>
        </p:nvSpPr>
        <p:spPr>
          <a:xfrm>
            <a:off x="5426727" y="6041958"/>
            <a:ext cx="331549" cy="246221"/>
          </a:xfrm>
          <a:prstGeom prst="rect">
            <a:avLst/>
          </a:prstGeom>
          <a:noFill/>
        </p:spPr>
        <p:txBody>
          <a:bodyPr wrap="square" rtlCol="0">
            <a:spAutoFit/>
          </a:bodyPr>
          <a:lstStyle/>
          <a:p>
            <a:r>
              <a:rPr lang="en-US" sz="1000" dirty="0"/>
              <a:t>G1</a:t>
            </a:r>
          </a:p>
        </p:txBody>
      </p:sp>
      <p:sp>
        <p:nvSpPr>
          <p:cNvPr id="16" name="TextBox 15">
            <a:extLst>
              <a:ext uri="{FF2B5EF4-FFF2-40B4-BE49-F238E27FC236}">
                <a16:creationId xmlns:a16="http://schemas.microsoft.com/office/drawing/2014/main" id="{9A5FE3BB-464E-43AA-ADE6-A2348B7353BB}"/>
              </a:ext>
            </a:extLst>
          </p:cNvPr>
          <p:cNvSpPr txBox="1"/>
          <p:nvPr/>
        </p:nvSpPr>
        <p:spPr>
          <a:xfrm>
            <a:off x="5671050" y="6041957"/>
            <a:ext cx="331549" cy="246221"/>
          </a:xfrm>
          <a:prstGeom prst="rect">
            <a:avLst/>
          </a:prstGeom>
          <a:noFill/>
        </p:spPr>
        <p:txBody>
          <a:bodyPr wrap="square" rtlCol="0">
            <a:spAutoFit/>
          </a:bodyPr>
          <a:lstStyle/>
          <a:p>
            <a:r>
              <a:rPr lang="en-US" sz="1000" dirty="0"/>
              <a:t>G2</a:t>
            </a:r>
          </a:p>
        </p:txBody>
      </p:sp>
      <p:sp>
        <p:nvSpPr>
          <p:cNvPr id="17" name="TextBox 16">
            <a:extLst>
              <a:ext uri="{FF2B5EF4-FFF2-40B4-BE49-F238E27FC236}">
                <a16:creationId xmlns:a16="http://schemas.microsoft.com/office/drawing/2014/main" id="{63012B86-B8A2-46C4-8F18-DED220747425}"/>
              </a:ext>
            </a:extLst>
          </p:cNvPr>
          <p:cNvSpPr txBox="1"/>
          <p:nvPr/>
        </p:nvSpPr>
        <p:spPr>
          <a:xfrm>
            <a:off x="7594642" y="6008596"/>
            <a:ext cx="331549" cy="246221"/>
          </a:xfrm>
          <a:prstGeom prst="rect">
            <a:avLst/>
          </a:prstGeom>
          <a:noFill/>
        </p:spPr>
        <p:txBody>
          <a:bodyPr wrap="square" rtlCol="0">
            <a:spAutoFit/>
          </a:bodyPr>
          <a:lstStyle/>
          <a:p>
            <a:r>
              <a:rPr lang="en-US" sz="1000" dirty="0"/>
              <a:t>…</a:t>
            </a:r>
          </a:p>
        </p:txBody>
      </p:sp>
    </p:spTree>
    <p:extLst>
      <p:ext uri="{BB962C8B-B14F-4D97-AF65-F5344CB8AC3E}">
        <p14:creationId xmlns:p14="http://schemas.microsoft.com/office/powerpoint/2010/main" val="402843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53F-ECF9-42C9-A008-0BE94E2A043C}"/>
              </a:ext>
            </a:extLst>
          </p:cNvPr>
          <p:cNvSpPr>
            <a:spLocks noGrp="1"/>
          </p:cNvSpPr>
          <p:nvPr>
            <p:ph type="title"/>
          </p:nvPr>
        </p:nvSpPr>
        <p:spPr>
          <a:xfrm>
            <a:off x="838200" y="0"/>
            <a:ext cx="10515600" cy="1325563"/>
          </a:xfrm>
        </p:spPr>
        <p:txBody>
          <a:bodyPr/>
          <a:lstStyle/>
          <a:p>
            <a:r>
              <a:rPr lang="en-US" dirty="0"/>
              <a:t>Scatterplot to show landscape?</a:t>
            </a:r>
          </a:p>
        </p:txBody>
      </p:sp>
      <p:sp>
        <p:nvSpPr>
          <p:cNvPr id="3" name="Content Placeholder 2">
            <a:extLst>
              <a:ext uri="{FF2B5EF4-FFF2-40B4-BE49-F238E27FC236}">
                <a16:creationId xmlns:a16="http://schemas.microsoft.com/office/drawing/2014/main" id="{3EEEC45A-62CB-4971-BC22-B142A1CC1730}"/>
              </a:ext>
            </a:extLst>
          </p:cNvPr>
          <p:cNvSpPr>
            <a:spLocks noGrp="1"/>
          </p:cNvSpPr>
          <p:nvPr>
            <p:ph idx="1"/>
          </p:nvPr>
        </p:nvSpPr>
        <p:spPr>
          <a:xfrm>
            <a:off x="838200" y="1825625"/>
            <a:ext cx="3196856" cy="4351338"/>
          </a:xfrm>
        </p:spPr>
        <p:txBody>
          <a:bodyPr/>
          <a:lstStyle/>
          <a:p>
            <a:pPr marL="0" indent="0">
              <a:buNone/>
            </a:pPr>
            <a:r>
              <a:rPr lang="en-US" dirty="0"/>
              <a:t>Deep Learning in Label-free Cell Classification</a:t>
            </a:r>
          </a:p>
        </p:txBody>
      </p:sp>
      <p:pic>
        <p:nvPicPr>
          <p:cNvPr id="4" name="Picture 3">
            <a:extLst>
              <a:ext uri="{FF2B5EF4-FFF2-40B4-BE49-F238E27FC236}">
                <a16:creationId xmlns:a16="http://schemas.microsoft.com/office/drawing/2014/main" id="{79008DAD-8D86-4972-A95B-C1AE8DCEC29F}"/>
              </a:ext>
            </a:extLst>
          </p:cNvPr>
          <p:cNvPicPr>
            <a:picLocks noChangeAspect="1"/>
          </p:cNvPicPr>
          <p:nvPr/>
        </p:nvPicPr>
        <p:blipFill>
          <a:blip r:embed="rId3"/>
          <a:stretch>
            <a:fillRect/>
          </a:stretch>
        </p:blipFill>
        <p:spPr>
          <a:xfrm>
            <a:off x="5355371" y="1663015"/>
            <a:ext cx="5603149" cy="5035036"/>
          </a:xfrm>
          <a:prstGeom prst="rect">
            <a:avLst/>
          </a:prstGeom>
        </p:spPr>
      </p:pic>
      <p:sp>
        <p:nvSpPr>
          <p:cNvPr id="5" name="Rectangle 4">
            <a:extLst>
              <a:ext uri="{FF2B5EF4-FFF2-40B4-BE49-F238E27FC236}">
                <a16:creationId xmlns:a16="http://schemas.microsoft.com/office/drawing/2014/main" id="{DDA8A863-C93A-4CBC-BD1F-51F944ED44C7}"/>
              </a:ext>
            </a:extLst>
          </p:cNvPr>
          <p:cNvSpPr/>
          <p:nvPr/>
        </p:nvSpPr>
        <p:spPr>
          <a:xfrm>
            <a:off x="9201352" y="6488668"/>
            <a:ext cx="2853217" cy="369332"/>
          </a:xfrm>
          <a:prstGeom prst="rect">
            <a:avLst/>
          </a:prstGeom>
        </p:spPr>
        <p:txBody>
          <a:bodyPr wrap="none">
            <a:spAutoFit/>
          </a:bodyPr>
          <a:lstStyle/>
          <a:p>
            <a:r>
              <a:rPr lang="en-US" dirty="0"/>
              <a:t>Chen et al. Sci. Reports 2016</a:t>
            </a:r>
          </a:p>
        </p:txBody>
      </p:sp>
    </p:spTree>
    <p:extLst>
      <p:ext uri="{BB962C8B-B14F-4D97-AF65-F5344CB8AC3E}">
        <p14:creationId xmlns:p14="http://schemas.microsoft.com/office/powerpoint/2010/main" val="3108195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38200" y="25496"/>
            <a:ext cx="10515600" cy="1325563"/>
          </a:xfrm>
        </p:spPr>
        <p:txBody>
          <a:bodyPr>
            <a:normAutofit/>
          </a:bodyPr>
          <a:lstStyle/>
          <a:p>
            <a:r>
              <a:rPr lang="en-US" dirty="0" err="1"/>
              <a:t>Slopegraph</a:t>
            </a:r>
            <a:r>
              <a:rPr lang="en-US" dirty="0"/>
              <a:t> for changes over two variables</a:t>
            </a:r>
          </a:p>
        </p:txBody>
      </p:sp>
      <p:sp>
        <p:nvSpPr>
          <p:cNvPr id="5" name="Rectangle 4">
            <a:extLst>
              <a:ext uri="{FF2B5EF4-FFF2-40B4-BE49-F238E27FC236}">
                <a16:creationId xmlns:a16="http://schemas.microsoft.com/office/drawing/2014/main" id="{A2B73DCE-A947-490B-8A94-0F5B9E80B4F9}"/>
              </a:ext>
            </a:extLst>
          </p:cNvPr>
          <p:cNvSpPr/>
          <p:nvPr/>
        </p:nvSpPr>
        <p:spPr>
          <a:xfrm>
            <a:off x="338318" y="2475740"/>
            <a:ext cx="5341129" cy="3539430"/>
          </a:xfrm>
          <a:prstGeom prst="rect">
            <a:avLst/>
          </a:prstGeom>
        </p:spPr>
        <p:txBody>
          <a:bodyPr wrap="square">
            <a:spAutoFit/>
          </a:bodyPr>
          <a:lstStyle/>
          <a:p>
            <a:pPr marL="457200" indent="-457200">
              <a:buFont typeface="Arial" panose="020B0604020202020204" pitchFamily="34" charset="0"/>
              <a:buChar char="•"/>
            </a:pPr>
            <a:r>
              <a:rPr lang="en-US" sz="2800" dirty="0"/>
              <a:t>Indicates individual-level measurements across time/conditions</a:t>
            </a:r>
          </a:p>
          <a:p>
            <a:pPr marL="457200" indent="-457200">
              <a:buFont typeface="Arial" panose="020B0604020202020204" pitchFamily="34" charset="0"/>
              <a:buChar char="•"/>
            </a:pPr>
            <a:r>
              <a:rPr lang="en-US" sz="2800" dirty="0"/>
              <a:t>Good when interested in the identity/trajectory of each individual case</a:t>
            </a:r>
          </a:p>
          <a:p>
            <a:pPr marL="457200" indent="-457200">
              <a:buFont typeface="Arial" panose="020B0604020202020204" pitchFamily="34" charset="0"/>
              <a:buChar char="•"/>
            </a:pPr>
            <a:r>
              <a:rPr lang="en-US" sz="2800" dirty="0"/>
              <a:t>Works well for a small number of observations</a:t>
            </a:r>
          </a:p>
        </p:txBody>
      </p:sp>
      <p:sp>
        <p:nvSpPr>
          <p:cNvPr id="10" name="Rectangle 9">
            <a:extLst>
              <a:ext uri="{FF2B5EF4-FFF2-40B4-BE49-F238E27FC236}">
                <a16:creationId xmlns:a16="http://schemas.microsoft.com/office/drawing/2014/main" id="{34D6139C-62A0-47AF-910E-0298BCBFED86}"/>
              </a:ext>
            </a:extLst>
          </p:cNvPr>
          <p:cNvSpPr/>
          <p:nvPr/>
        </p:nvSpPr>
        <p:spPr>
          <a:xfrm>
            <a:off x="6829894" y="1432700"/>
            <a:ext cx="4062779" cy="461665"/>
          </a:xfrm>
          <a:prstGeom prst="rect">
            <a:avLst/>
          </a:prstGeom>
        </p:spPr>
        <p:txBody>
          <a:bodyPr wrap="none">
            <a:spAutoFit/>
          </a:bodyPr>
          <a:lstStyle/>
          <a:p>
            <a:r>
              <a:rPr lang="en-US" sz="2400" dirty="0"/>
              <a:t>Expression change of 15 genes </a:t>
            </a:r>
          </a:p>
        </p:txBody>
      </p:sp>
      <p:sp>
        <p:nvSpPr>
          <p:cNvPr id="11" name="Rectangle 10">
            <a:extLst>
              <a:ext uri="{FF2B5EF4-FFF2-40B4-BE49-F238E27FC236}">
                <a16:creationId xmlns:a16="http://schemas.microsoft.com/office/drawing/2014/main" id="{D95A3DBC-3C2E-4E46-B3B6-CC0992C76138}"/>
              </a:ext>
            </a:extLst>
          </p:cNvPr>
          <p:cNvSpPr/>
          <p:nvPr/>
        </p:nvSpPr>
        <p:spPr>
          <a:xfrm rot="16200000">
            <a:off x="5102730" y="3656728"/>
            <a:ext cx="907621" cy="461665"/>
          </a:xfrm>
          <a:prstGeom prst="rect">
            <a:avLst/>
          </a:prstGeom>
        </p:spPr>
        <p:txBody>
          <a:bodyPr wrap="none">
            <a:spAutoFit/>
          </a:bodyPr>
          <a:lstStyle/>
          <a:p>
            <a:r>
              <a:rPr lang="en-US" sz="2400" dirty="0"/>
              <a:t>FPKM</a:t>
            </a:r>
          </a:p>
        </p:txBody>
      </p:sp>
      <p:sp>
        <p:nvSpPr>
          <p:cNvPr id="3" name="TextBox 2">
            <a:extLst>
              <a:ext uri="{FF2B5EF4-FFF2-40B4-BE49-F238E27FC236}">
                <a16:creationId xmlns:a16="http://schemas.microsoft.com/office/drawing/2014/main" id="{2267CDCF-1E59-4B7D-BE32-51ADB7D466F4}"/>
              </a:ext>
            </a:extLst>
          </p:cNvPr>
          <p:cNvSpPr txBox="1"/>
          <p:nvPr/>
        </p:nvSpPr>
        <p:spPr>
          <a:xfrm>
            <a:off x="7680959" y="6161565"/>
            <a:ext cx="1106585" cy="461665"/>
          </a:xfrm>
          <a:prstGeom prst="rect">
            <a:avLst/>
          </a:prstGeom>
          <a:noFill/>
        </p:spPr>
        <p:txBody>
          <a:bodyPr wrap="none" rtlCol="0">
            <a:spAutoFit/>
          </a:bodyPr>
          <a:lstStyle/>
          <a:p>
            <a:r>
              <a:rPr lang="en-US" sz="2400" dirty="0"/>
              <a:t>Control</a:t>
            </a:r>
          </a:p>
        </p:txBody>
      </p:sp>
      <p:pic>
        <p:nvPicPr>
          <p:cNvPr id="12" name="Picture 11">
            <a:extLst>
              <a:ext uri="{FF2B5EF4-FFF2-40B4-BE49-F238E27FC236}">
                <a16:creationId xmlns:a16="http://schemas.microsoft.com/office/drawing/2014/main" id="{FFA0F82F-1523-4CC7-9E50-F5EAF86463B0}"/>
              </a:ext>
            </a:extLst>
          </p:cNvPr>
          <p:cNvPicPr>
            <a:picLocks noChangeAspect="1"/>
          </p:cNvPicPr>
          <p:nvPr/>
        </p:nvPicPr>
        <p:blipFill>
          <a:blip r:embed="rId3"/>
          <a:stretch>
            <a:fillRect/>
          </a:stretch>
        </p:blipFill>
        <p:spPr>
          <a:xfrm>
            <a:off x="5798995" y="1894365"/>
            <a:ext cx="6124575" cy="4267200"/>
          </a:xfrm>
          <a:prstGeom prst="rect">
            <a:avLst/>
          </a:prstGeom>
        </p:spPr>
      </p:pic>
      <p:sp>
        <p:nvSpPr>
          <p:cNvPr id="13" name="TextBox 12">
            <a:extLst>
              <a:ext uri="{FF2B5EF4-FFF2-40B4-BE49-F238E27FC236}">
                <a16:creationId xmlns:a16="http://schemas.microsoft.com/office/drawing/2014/main" id="{EE611C0D-3402-4368-97DE-4EE24F0A5300}"/>
              </a:ext>
            </a:extLst>
          </p:cNvPr>
          <p:cNvSpPr txBox="1"/>
          <p:nvPr/>
        </p:nvSpPr>
        <p:spPr>
          <a:xfrm>
            <a:off x="9554569" y="6161564"/>
            <a:ext cx="533992" cy="461665"/>
          </a:xfrm>
          <a:prstGeom prst="rect">
            <a:avLst/>
          </a:prstGeom>
          <a:noFill/>
        </p:spPr>
        <p:txBody>
          <a:bodyPr wrap="none" rtlCol="0">
            <a:spAutoFit/>
          </a:bodyPr>
          <a:lstStyle/>
          <a:p>
            <a:r>
              <a:rPr lang="en-US" sz="2400" dirty="0"/>
              <a:t>KO</a:t>
            </a:r>
          </a:p>
        </p:txBody>
      </p:sp>
    </p:spTree>
    <p:extLst>
      <p:ext uri="{BB962C8B-B14F-4D97-AF65-F5344CB8AC3E}">
        <p14:creationId xmlns:p14="http://schemas.microsoft.com/office/powerpoint/2010/main" val="2962038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37211"/>
            <a:ext cx="12192000" cy="1325563"/>
          </a:xfrm>
        </p:spPr>
        <p:txBody>
          <a:bodyPr>
            <a:normAutofit/>
          </a:bodyPr>
          <a:lstStyle/>
          <a:p>
            <a:r>
              <a:rPr lang="en-US" dirty="0" err="1"/>
              <a:t>Slopegraph</a:t>
            </a:r>
            <a:r>
              <a:rPr lang="en-US" dirty="0"/>
              <a:t> for changes over multiple variables</a:t>
            </a:r>
          </a:p>
        </p:txBody>
      </p:sp>
      <p:pic>
        <p:nvPicPr>
          <p:cNvPr id="3" name="Picture 2">
            <a:extLst>
              <a:ext uri="{FF2B5EF4-FFF2-40B4-BE49-F238E27FC236}">
                <a16:creationId xmlns:a16="http://schemas.microsoft.com/office/drawing/2014/main" id="{DC6C7BB5-8B27-4EAB-92F7-EED5FBCFF034}"/>
              </a:ext>
            </a:extLst>
          </p:cNvPr>
          <p:cNvPicPr>
            <a:picLocks noChangeAspect="1"/>
          </p:cNvPicPr>
          <p:nvPr/>
        </p:nvPicPr>
        <p:blipFill>
          <a:blip r:embed="rId3"/>
          <a:stretch>
            <a:fillRect/>
          </a:stretch>
        </p:blipFill>
        <p:spPr>
          <a:xfrm>
            <a:off x="4849495" y="1634172"/>
            <a:ext cx="6191250" cy="4219575"/>
          </a:xfrm>
          <a:prstGeom prst="rect">
            <a:avLst/>
          </a:prstGeom>
        </p:spPr>
      </p:pic>
      <p:sp>
        <p:nvSpPr>
          <p:cNvPr id="9" name="Rectangle 8">
            <a:extLst>
              <a:ext uri="{FF2B5EF4-FFF2-40B4-BE49-F238E27FC236}">
                <a16:creationId xmlns:a16="http://schemas.microsoft.com/office/drawing/2014/main" id="{7F3C363D-0BA4-44A8-9927-038F79784A3A}"/>
              </a:ext>
            </a:extLst>
          </p:cNvPr>
          <p:cNvSpPr/>
          <p:nvPr/>
        </p:nvSpPr>
        <p:spPr>
          <a:xfrm>
            <a:off x="6180563" y="1259145"/>
            <a:ext cx="4062779" cy="461665"/>
          </a:xfrm>
          <a:prstGeom prst="rect">
            <a:avLst/>
          </a:prstGeom>
        </p:spPr>
        <p:txBody>
          <a:bodyPr wrap="none">
            <a:spAutoFit/>
          </a:bodyPr>
          <a:lstStyle/>
          <a:p>
            <a:r>
              <a:rPr lang="en-US" sz="2400" dirty="0"/>
              <a:t>Expression change of 15 genes </a:t>
            </a:r>
          </a:p>
        </p:txBody>
      </p:sp>
      <p:sp>
        <p:nvSpPr>
          <p:cNvPr id="10" name="Rectangle 9">
            <a:extLst>
              <a:ext uri="{FF2B5EF4-FFF2-40B4-BE49-F238E27FC236}">
                <a16:creationId xmlns:a16="http://schemas.microsoft.com/office/drawing/2014/main" id="{514036AC-8288-4C35-894F-427788D3F298}"/>
              </a:ext>
            </a:extLst>
          </p:cNvPr>
          <p:cNvSpPr/>
          <p:nvPr/>
        </p:nvSpPr>
        <p:spPr>
          <a:xfrm rot="16200000">
            <a:off x="4395684" y="3432386"/>
            <a:ext cx="907621" cy="461665"/>
          </a:xfrm>
          <a:prstGeom prst="rect">
            <a:avLst/>
          </a:prstGeom>
        </p:spPr>
        <p:txBody>
          <a:bodyPr wrap="none">
            <a:spAutoFit/>
          </a:bodyPr>
          <a:lstStyle/>
          <a:p>
            <a:r>
              <a:rPr lang="en-US" sz="2400" dirty="0"/>
              <a:t>FPKM</a:t>
            </a:r>
          </a:p>
        </p:txBody>
      </p:sp>
      <p:sp>
        <p:nvSpPr>
          <p:cNvPr id="11" name="Rectangle 10">
            <a:extLst>
              <a:ext uri="{FF2B5EF4-FFF2-40B4-BE49-F238E27FC236}">
                <a16:creationId xmlns:a16="http://schemas.microsoft.com/office/drawing/2014/main" id="{FBCC9C7D-5954-4DF5-8B4A-24ECD6ABD9FC}"/>
              </a:ext>
            </a:extLst>
          </p:cNvPr>
          <p:cNvSpPr/>
          <p:nvPr/>
        </p:nvSpPr>
        <p:spPr>
          <a:xfrm>
            <a:off x="329924" y="2736502"/>
            <a:ext cx="4435116" cy="1384995"/>
          </a:xfrm>
          <a:prstGeom prst="rect">
            <a:avLst/>
          </a:prstGeom>
        </p:spPr>
        <p:txBody>
          <a:bodyPr wrap="square">
            <a:spAutoFit/>
          </a:bodyPr>
          <a:lstStyle/>
          <a:p>
            <a:pPr marL="457200" indent="-457200">
              <a:buFont typeface="Arial" panose="020B0604020202020204" pitchFamily="34" charset="0"/>
              <a:buChar char="•"/>
            </a:pPr>
            <a:r>
              <a:rPr lang="en-US" sz="2800" dirty="0"/>
              <a:t>assumes an order among the conditions</a:t>
            </a:r>
          </a:p>
          <a:p>
            <a:pPr marL="457200" indent="-457200">
              <a:buFont typeface="Arial" panose="020B0604020202020204" pitchFamily="34" charset="0"/>
              <a:buChar char="•"/>
            </a:pPr>
            <a:r>
              <a:rPr lang="en-US" sz="2800" dirty="0"/>
              <a:t>Note the boxplots</a:t>
            </a:r>
          </a:p>
        </p:txBody>
      </p:sp>
      <p:sp>
        <p:nvSpPr>
          <p:cNvPr id="12" name="TextBox 11">
            <a:extLst>
              <a:ext uri="{FF2B5EF4-FFF2-40B4-BE49-F238E27FC236}">
                <a16:creationId xmlns:a16="http://schemas.microsoft.com/office/drawing/2014/main" id="{F624F3FA-7EC9-45EB-A55B-3729AF975732}"/>
              </a:ext>
            </a:extLst>
          </p:cNvPr>
          <p:cNvSpPr txBox="1"/>
          <p:nvPr/>
        </p:nvSpPr>
        <p:spPr>
          <a:xfrm>
            <a:off x="6183076" y="5821930"/>
            <a:ext cx="340158" cy="461665"/>
          </a:xfrm>
          <a:prstGeom prst="rect">
            <a:avLst/>
          </a:prstGeom>
          <a:noFill/>
        </p:spPr>
        <p:txBody>
          <a:bodyPr wrap="none" rtlCol="0">
            <a:spAutoFit/>
          </a:bodyPr>
          <a:lstStyle/>
          <a:p>
            <a:r>
              <a:rPr lang="en-US" sz="2400" dirty="0"/>
              <a:t>0</a:t>
            </a:r>
          </a:p>
        </p:txBody>
      </p:sp>
      <p:sp>
        <p:nvSpPr>
          <p:cNvPr id="13" name="TextBox 12">
            <a:extLst>
              <a:ext uri="{FF2B5EF4-FFF2-40B4-BE49-F238E27FC236}">
                <a16:creationId xmlns:a16="http://schemas.microsoft.com/office/drawing/2014/main" id="{16C4FB5D-16E6-4D22-9376-DD9006ECDBEE}"/>
              </a:ext>
            </a:extLst>
          </p:cNvPr>
          <p:cNvSpPr txBox="1"/>
          <p:nvPr/>
        </p:nvSpPr>
        <p:spPr>
          <a:xfrm>
            <a:off x="7969598" y="5821929"/>
            <a:ext cx="340158" cy="461665"/>
          </a:xfrm>
          <a:prstGeom prst="rect">
            <a:avLst/>
          </a:prstGeom>
          <a:noFill/>
        </p:spPr>
        <p:txBody>
          <a:bodyPr wrap="none" rtlCol="0">
            <a:spAutoFit/>
          </a:bodyPr>
          <a:lstStyle/>
          <a:p>
            <a:r>
              <a:rPr lang="en-US" sz="2400" dirty="0"/>
              <a:t>1</a:t>
            </a:r>
          </a:p>
        </p:txBody>
      </p:sp>
      <p:sp>
        <p:nvSpPr>
          <p:cNvPr id="14" name="TextBox 13">
            <a:extLst>
              <a:ext uri="{FF2B5EF4-FFF2-40B4-BE49-F238E27FC236}">
                <a16:creationId xmlns:a16="http://schemas.microsoft.com/office/drawing/2014/main" id="{D67C1A4B-E9E8-4264-AA7F-FF70D6CF87AE}"/>
              </a:ext>
            </a:extLst>
          </p:cNvPr>
          <p:cNvSpPr txBox="1"/>
          <p:nvPr/>
        </p:nvSpPr>
        <p:spPr>
          <a:xfrm>
            <a:off x="9756120" y="5821928"/>
            <a:ext cx="340158" cy="461665"/>
          </a:xfrm>
          <a:prstGeom prst="rect">
            <a:avLst/>
          </a:prstGeom>
          <a:noFill/>
        </p:spPr>
        <p:txBody>
          <a:bodyPr wrap="none" rtlCol="0">
            <a:spAutoFit/>
          </a:bodyPr>
          <a:lstStyle/>
          <a:p>
            <a:r>
              <a:rPr lang="en-US" sz="2400" dirty="0"/>
              <a:t>2</a:t>
            </a:r>
          </a:p>
        </p:txBody>
      </p:sp>
      <p:sp>
        <p:nvSpPr>
          <p:cNvPr id="15" name="TextBox 14">
            <a:extLst>
              <a:ext uri="{FF2B5EF4-FFF2-40B4-BE49-F238E27FC236}">
                <a16:creationId xmlns:a16="http://schemas.microsoft.com/office/drawing/2014/main" id="{0307B2FE-8092-4754-8B3A-D464D5A3E51B}"/>
              </a:ext>
            </a:extLst>
          </p:cNvPr>
          <p:cNvSpPr txBox="1"/>
          <p:nvPr/>
        </p:nvSpPr>
        <p:spPr>
          <a:xfrm>
            <a:off x="6942373" y="6199567"/>
            <a:ext cx="2539157" cy="461665"/>
          </a:xfrm>
          <a:prstGeom prst="rect">
            <a:avLst/>
          </a:prstGeom>
          <a:noFill/>
        </p:spPr>
        <p:txBody>
          <a:bodyPr wrap="none" rtlCol="0">
            <a:spAutoFit/>
          </a:bodyPr>
          <a:lstStyle/>
          <a:p>
            <a:r>
              <a:rPr lang="en-US" sz="2400" dirty="0"/>
              <a:t>Day after exposure</a:t>
            </a:r>
          </a:p>
        </p:txBody>
      </p:sp>
    </p:spTree>
    <p:extLst>
      <p:ext uri="{BB962C8B-B14F-4D97-AF65-F5344CB8AC3E}">
        <p14:creationId xmlns:p14="http://schemas.microsoft.com/office/powerpoint/2010/main" val="539210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dirty="0"/>
              <a:t>Visualizing non-parametric analyses</a:t>
            </a:r>
          </a:p>
        </p:txBody>
      </p:sp>
      <p:graphicFrame>
        <p:nvGraphicFramePr>
          <p:cNvPr id="5" name="Object 4"/>
          <p:cNvGraphicFramePr>
            <a:graphicFrameLocks noChangeAspect="1"/>
          </p:cNvGraphicFramePr>
          <p:nvPr/>
        </p:nvGraphicFramePr>
        <p:xfrm>
          <a:off x="-183862" y="1199214"/>
          <a:ext cx="7236734" cy="5592022"/>
        </p:xfrm>
        <a:graphic>
          <a:graphicData uri="http://schemas.openxmlformats.org/presentationml/2006/ole">
            <mc:AlternateContent xmlns:mc="http://schemas.openxmlformats.org/markup-compatibility/2006">
              <mc:Choice xmlns:v="urn:schemas-microsoft-com:vml" Requires="v">
                <p:oleObj name="Acrobat Document" r:id="rId2" imgW="5029024" imgH="3886200" progId="AcroExch.Document.DC">
                  <p:embed/>
                </p:oleObj>
              </mc:Choice>
              <mc:Fallback>
                <p:oleObj name="Acrobat Document" r:id="rId2" imgW="5029024" imgH="3886200" progId="AcroExch.Document.DC">
                  <p:embed/>
                  <p:pic>
                    <p:nvPicPr>
                      <p:cNvPr id="5" name="Object 4"/>
                      <p:cNvPicPr/>
                      <p:nvPr/>
                    </p:nvPicPr>
                    <p:blipFill>
                      <a:blip r:embed="rId3"/>
                      <a:stretch>
                        <a:fillRect/>
                      </a:stretch>
                    </p:blipFill>
                    <p:spPr>
                      <a:xfrm>
                        <a:off x="-183862" y="1199214"/>
                        <a:ext cx="7236734" cy="5592022"/>
                      </a:xfrm>
                      <a:prstGeom prst="rect">
                        <a:avLst/>
                      </a:prstGeom>
                    </p:spPr>
                  </p:pic>
                </p:oleObj>
              </mc:Fallback>
            </mc:AlternateContent>
          </a:graphicData>
        </a:graphic>
      </p:graphicFrame>
      <p:cxnSp>
        <p:nvCxnSpPr>
          <p:cNvPr id="6" name="Straight Connector 5"/>
          <p:cNvCxnSpPr/>
          <p:nvPr/>
        </p:nvCxnSpPr>
        <p:spPr>
          <a:xfrm flipV="1">
            <a:off x="6286500" y="3483733"/>
            <a:ext cx="766372" cy="1191844"/>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V="1">
            <a:off x="6286500" y="5759777"/>
            <a:ext cx="1377492" cy="226244"/>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B556BC9-D558-4764-8586-9C153006D435}"/>
              </a:ext>
            </a:extLst>
          </p:cNvPr>
          <p:cNvPicPr>
            <a:picLocks noChangeAspect="1"/>
          </p:cNvPicPr>
          <p:nvPr/>
        </p:nvPicPr>
        <p:blipFill>
          <a:blip r:embed="rId4"/>
          <a:stretch>
            <a:fillRect/>
          </a:stretch>
        </p:blipFill>
        <p:spPr>
          <a:xfrm>
            <a:off x="7396275" y="1626968"/>
            <a:ext cx="3758963" cy="4245931"/>
          </a:xfrm>
          <a:prstGeom prst="rect">
            <a:avLst/>
          </a:prstGeom>
        </p:spPr>
      </p:pic>
      <p:sp>
        <p:nvSpPr>
          <p:cNvPr id="14" name="TextBox 13">
            <a:extLst>
              <a:ext uri="{FF2B5EF4-FFF2-40B4-BE49-F238E27FC236}">
                <a16:creationId xmlns:a16="http://schemas.microsoft.com/office/drawing/2014/main" id="{9599DCBD-5829-4F44-9EE1-5019F8F0411D}"/>
              </a:ext>
            </a:extLst>
          </p:cNvPr>
          <p:cNvSpPr txBox="1"/>
          <p:nvPr/>
        </p:nvSpPr>
        <p:spPr>
          <a:xfrm>
            <a:off x="8572500" y="5986021"/>
            <a:ext cx="3297614" cy="523220"/>
          </a:xfrm>
          <a:prstGeom prst="rect">
            <a:avLst/>
          </a:prstGeom>
          <a:noFill/>
        </p:spPr>
        <p:txBody>
          <a:bodyPr wrap="square">
            <a:spAutoFit/>
          </a:bodyPr>
          <a:lstStyle/>
          <a:p>
            <a:r>
              <a:rPr lang="en-US" sz="1400" dirty="0"/>
              <a:t>http://www.compbio.dundee.ac.uk/user/mgierlinski/talks/pvalues2/p-values5.pdf</a:t>
            </a:r>
          </a:p>
        </p:txBody>
      </p:sp>
    </p:spTree>
    <p:extLst>
      <p:ext uri="{BB962C8B-B14F-4D97-AF65-F5344CB8AC3E}">
        <p14:creationId xmlns:p14="http://schemas.microsoft.com/office/powerpoint/2010/main" val="3645797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D881-F61E-4A0C-B075-ED9B927B9BAA}"/>
              </a:ext>
            </a:extLst>
          </p:cNvPr>
          <p:cNvSpPr>
            <a:spLocks noGrp="1"/>
          </p:cNvSpPr>
          <p:nvPr>
            <p:ph type="title"/>
          </p:nvPr>
        </p:nvSpPr>
        <p:spPr>
          <a:xfrm>
            <a:off x="838200" y="18255"/>
            <a:ext cx="10515600" cy="1325563"/>
          </a:xfrm>
        </p:spPr>
        <p:txBody>
          <a:bodyPr/>
          <a:lstStyle/>
          <a:p>
            <a:r>
              <a:rPr lang="en-US" dirty="0" err="1"/>
              <a:t>Slopegraph</a:t>
            </a:r>
            <a:r>
              <a:rPr lang="en-US" dirty="0"/>
              <a:t> to compare</a:t>
            </a:r>
          </a:p>
        </p:txBody>
      </p:sp>
      <p:pic>
        <p:nvPicPr>
          <p:cNvPr id="4" name="Picture 3">
            <a:extLst>
              <a:ext uri="{FF2B5EF4-FFF2-40B4-BE49-F238E27FC236}">
                <a16:creationId xmlns:a16="http://schemas.microsoft.com/office/drawing/2014/main" id="{CCF5F528-618A-457B-8BAE-51B8917E6CE6}"/>
              </a:ext>
            </a:extLst>
          </p:cNvPr>
          <p:cNvPicPr>
            <a:picLocks noChangeAspect="1"/>
          </p:cNvPicPr>
          <p:nvPr/>
        </p:nvPicPr>
        <p:blipFill>
          <a:blip r:embed="rId3"/>
          <a:stretch>
            <a:fillRect/>
          </a:stretch>
        </p:blipFill>
        <p:spPr>
          <a:xfrm>
            <a:off x="1502792" y="2209878"/>
            <a:ext cx="9271476" cy="4118187"/>
          </a:xfrm>
          <a:prstGeom prst="rect">
            <a:avLst/>
          </a:prstGeom>
        </p:spPr>
      </p:pic>
      <p:sp>
        <p:nvSpPr>
          <p:cNvPr id="5" name="Rectangle 4">
            <a:extLst>
              <a:ext uri="{FF2B5EF4-FFF2-40B4-BE49-F238E27FC236}">
                <a16:creationId xmlns:a16="http://schemas.microsoft.com/office/drawing/2014/main" id="{074A5B8C-6DDC-4577-8C92-0C64195DAAE5}"/>
              </a:ext>
            </a:extLst>
          </p:cNvPr>
          <p:cNvSpPr/>
          <p:nvPr/>
        </p:nvSpPr>
        <p:spPr>
          <a:xfrm>
            <a:off x="2487174" y="1515238"/>
            <a:ext cx="7626768" cy="523220"/>
          </a:xfrm>
          <a:prstGeom prst="rect">
            <a:avLst/>
          </a:prstGeom>
        </p:spPr>
        <p:txBody>
          <a:bodyPr wrap="none">
            <a:spAutoFit/>
          </a:bodyPr>
          <a:lstStyle/>
          <a:p>
            <a:r>
              <a:rPr lang="en-US" sz="2800" dirty="0"/>
              <a:t>Dynamic Difficulty Using Brain Metrics of Workload</a:t>
            </a:r>
          </a:p>
        </p:txBody>
      </p:sp>
      <p:sp>
        <p:nvSpPr>
          <p:cNvPr id="6" name="Rectangle 5">
            <a:extLst>
              <a:ext uri="{FF2B5EF4-FFF2-40B4-BE49-F238E27FC236}">
                <a16:creationId xmlns:a16="http://schemas.microsoft.com/office/drawing/2014/main" id="{5F9ABC53-C406-4006-9444-D127A476B3C0}"/>
              </a:ext>
            </a:extLst>
          </p:cNvPr>
          <p:cNvSpPr/>
          <p:nvPr/>
        </p:nvSpPr>
        <p:spPr>
          <a:xfrm>
            <a:off x="8375839" y="6440208"/>
            <a:ext cx="3661067" cy="369332"/>
          </a:xfrm>
          <a:prstGeom prst="rect">
            <a:avLst/>
          </a:prstGeom>
        </p:spPr>
        <p:txBody>
          <a:bodyPr wrap="none">
            <a:spAutoFit/>
          </a:bodyPr>
          <a:lstStyle/>
          <a:p>
            <a:r>
              <a:rPr lang="en-US" dirty="0" err="1"/>
              <a:t>Afergan</a:t>
            </a:r>
            <a:r>
              <a:rPr lang="en-US" dirty="0"/>
              <a:t> et al. Proceeding in CHI 2014</a:t>
            </a:r>
          </a:p>
        </p:txBody>
      </p:sp>
    </p:spTree>
    <p:extLst>
      <p:ext uri="{BB962C8B-B14F-4D97-AF65-F5344CB8AC3E}">
        <p14:creationId xmlns:p14="http://schemas.microsoft.com/office/powerpoint/2010/main" val="66625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a:t>Parallel sets to visualize association between two sets of categorical variables  </a:t>
            </a:r>
          </a:p>
        </p:txBody>
      </p:sp>
      <p:pic>
        <p:nvPicPr>
          <p:cNvPr id="3" name="Picture 2"/>
          <p:cNvPicPr>
            <a:picLocks noChangeAspect="1"/>
          </p:cNvPicPr>
          <p:nvPr/>
        </p:nvPicPr>
        <p:blipFill>
          <a:blip r:embed="rId3"/>
          <a:stretch>
            <a:fillRect/>
          </a:stretch>
        </p:blipFill>
        <p:spPr>
          <a:xfrm>
            <a:off x="0" y="1308446"/>
            <a:ext cx="5619445" cy="5549554"/>
          </a:xfrm>
          <a:prstGeom prst="rect">
            <a:avLst/>
          </a:prstGeom>
        </p:spPr>
      </p:pic>
      <p:sp>
        <p:nvSpPr>
          <p:cNvPr id="7" name="Rectangle 6"/>
          <p:cNvSpPr/>
          <p:nvPr/>
        </p:nvSpPr>
        <p:spPr>
          <a:xfrm>
            <a:off x="9410598" y="6488668"/>
            <a:ext cx="2781402" cy="369332"/>
          </a:xfrm>
          <a:prstGeom prst="rect">
            <a:avLst/>
          </a:prstGeom>
        </p:spPr>
        <p:txBody>
          <a:bodyPr wrap="none">
            <a:spAutoFit/>
          </a:bodyPr>
          <a:lstStyle/>
          <a:p>
            <a:r>
              <a:rPr lang="en-US"/>
              <a:t>https://datavizproject.com/</a:t>
            </a:r>
          </a:p>
        </p:txBody>
      </p:sp>
    </p:spTree>
    <p:extLst>
      <p:ext uri="{BB962C8B-B14F-4D97-AF65-F5344CB8AC3E}">
        <p14:creationId xmlns:p14="http://schemas.microsoft.com/office/powerpoint/2010/main" val="153018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44C5-FD84-4540-81CB-F6108FC2111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DA3FDD-EAB8-D64D-8A5A-22F070CAB7DD}"/>
              </a:ext>
            </a:extLst>
          </p:cNvPr>
          <p:cNvPicPr>
            <a:picLocks noGrp="1" noChangeAspect="1"/>
          </p:cNvPicPr>
          <p:nvPr>
            <p:ph idx="1"/>
          </p:nvPr>
        </p:nvPicPr>
        <p:blipFill>
          <a:blip r:embed="rId2"/>
          <a:stretch>
            <a:fillRect/>
          </a:stretch>
        </p:blipFill>
        <p:spPr>
          <a:xfrm>
            <a:off x="2567033" y="365125"/>
            <a:ext cx="9624967" cy="6026290"/>
          </a:xfrm>
          <a:prstGeom prst="rect">
            <a:avLst/>
          </a:prstGeom>
        </p:spPr>
      </p:pic>
      <p:pic>
        <p:nvPicPr>
          <p:cNvPr id="5" name="Picture 4">
            <a:extLst>
              <a:ext uri="{FF2B5EF4-FFF2-40B4-BE49-F238E27FC236}">
                <a16:creationId xmlns:a16="http://schemas.microsoft.com/office/drawing/2014/main" id="{AAC05925-C7F6-3047-9EA6-5E604EA44719}"/>
              </a:ext>
            </a:extLst>
          </p:cNvPr>
          <p:cNvPicPr>
            <a:picLocks noChangeAspect="1"/>
          </p:cNvPicPr>
          <p:nvPr/>
        </p:nvPicPr>
        <p:blipFill>
          <a:blip r:embed="rId3"/>
          <a:stretch>
            <a:fillRect/>
          </a:stretch>
        </p:blipFill>
        <p:spPr>
          <a:xfrm>
            <a:off x="1" y="4186988"/>
            <a:ext cx="2704650" cy="2671011"/>
          </a:xfrm>
          <a:prstGeom prst="rect">
            <a:avLst/>
          </a:prstGeom>
        </p:spPr>
      </p:pic>
    </p:spTree>
    <p:extLst>
      <p:ext uri="{BB962C8B-B14F-4D97-AF65-F5344CB8AC3E}">
        <p14:creationId xmlns:p14="http://schemas.microsoft.com/office/powerpoint/2010/main" val="452953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Alluvial for changes over multiple categorical variables  </a:t>
            </a:r>
          </a:p>
        </p:txBody>
      </p:sp>
      <p:pic>
        <p:nvPicPr>
          <p:cNvPr id="4" name="Picture 3"/>
          <p:cNvPicPr>
            <a:picLocks noChangeAspect="1"/>
          </p:cNvPicPr>
          <p:nvPr/>
        </p:nvPicPr>
        <p:blipFill>
          <a:blip r:embed="rId3"/>
          <a:stretch>
            <a:fillRect/>
          </a:stretch>
        </p:blipFill>
        <p:spPr>
          <a:xfrm>
            <a:off x="6331160" y="1690688"/>
            <a:ext cx="5485013" cy="3652906"/>
          </a:xfrm>
          <a:prstGeom prst="rect">
            <a:avLst/>
          </a:prstGeom>
        </p:spPr>
      </p:pic>
      <p:sp>
        <p:nvSpPr>
          <p:cNvPr id="7" name="Rectangle 6"/>
          <p:cNvSpPr/>
          <p:nvPr/>
        </p:nvSpPr>
        <p:spPr>
          <a:xfrm>
            <a:off x="9073666" y="5158928"/>
            <a:ext cx="2781402" cy="369332"/>
          </a:xfrm>
          <a:prstGeom prst="rect">
            <a:avLst/>
          </a:prstGeom>
        </p:spPr>
        <p:txBody>
          <a:bodyPr wrap="none">
            <a:spAutoFit/>
          </a:bodyPr>
          <a:lstStyle/>
          <a:p>
            <a:r>
              <a:rPr lang="en-US"/>
              <a:t>https://datavizproject.com/</a:t>
            </a:r>
          </a:p>
        </p:txBody>
      </p:sp>
      <p:pic>
        <p:nvPicPr>
          <p:cNvPr id="1028" name="Picture 4" descr="https://geographyeducationdotorg.files.wordpress.com/2017/12/1732f039-08bf-4a2f-aa1d-71bae1335835.jpg?w=7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001" y="1571613"/>
            <a:ext cx="5915442" cy="43717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151527" y="5943385"/>
            <a:ext cx="4174322" cy="646331"/>
          </a:xfrm>
          <a:prstGeom prst="rect">
            <a:avLst/>
          </a:prstGeom>
        </p:spPr>
        <p:txBody>
          <a:bodyPr wrap="square">
            <a:spAutoFit/>
          </a:bodyPr>
          <a:lstStyle/>
          <a:p>
            <a:r>
              <a:rPr lang="en-US"/>
              <a:t>https://geographyeducation.org/2017/12/21/alluvial-fans-2/</a:t>
            </a:r>
          </a:p>
        </p:txBody>
      </p:sp>
    </p:spTree>
    <p:extLst>
      <p:ext uri="{BB962C8B-B14F-4D97-AF65-F5344CB8AC3E}">
        <p14:creationId xmlns:p14="http://schemas.microsoft.com/office/powerpoint/2010/main" val="31490290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Alluvial for changes over multiple categorical variables  </a:t>
            </a:r>
          </a:p>
        </p:txBody>
      </p:sp>
      <p:sp>
        <p:nvSpPr>
          <p:cNvPr id="6" name="Rectangle 5"/>
          <p:cNvSpPr/>
          <p:nvPr/>
        </p:nvSpPr>
        <p:spPr>
          <a:xfrm>
            <a:off x="7896850" y="6488668"/>
            <a:ext cx="4295150" cy="369332"/>
          </a:xfrm>
          <a:prstGeom prst="rect">
            <a:avLst/>
          </a:prstGeom>
        </p:spPr>
        <p:txBody>
          <a:bodyPr wrap="none">
            <a:spAutoFit/>
          </a:bodyPr>
          <a:lstStyle/>
          <a:p>
            <a:r>
              <a:rPr lang="en-US" dirty="0"/>
              <a:t>Salvi et al. 10.1016/S2214-109X(15)00152-7</a:t>
            </a:r>
          </a:p>
        </p:txBody>
      </p:sp>
      <p:pic>
        <p:nvPicPr>
          <p:cNvPr id="1026" name="Picture 2" descr="Alluvial graph of disease or symptom prevalence across decades of life">
            <a:extLst>
              <a:ext uri="{FF2B5EF4-FFF2-40B4-BE49-F238E27FC236}">
                <a16:creationId xmlns:a16="http://schemas.microsoft.com/office/drawing/2014/main" id="{9463C64D-C0DD-46E1-9E8D-9A653AEB4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49" y="1523484"/>
            <a:ext cx="9762542" cy="5007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C14D8D-5FE2-42FD-8091-9748138E1639}"/>
              </a:ext>
            </a:extLst>
          </p:cNvPr>
          <p:cNvSpPr txBox="1"/>
          <p:nvPr/>
        </p:nvSpPr>
        <p:spPr>
          <a:xfrm>
            <a:off x="2792730" y="1233230"/>
            <a:ext cx="6951980" cy="369332"/>
          </a:xfrm>
          <a:prstGeom prst="rect">
            <a:avLst/>
          </a:prstGeom>
          <a:noFill/>
        </p:spPr>
        <p:txBody>
          <a:bodyPr wrap="square">
            <a:spAutoFit/>
          </a:bodyPr>
          <a:lstStyle/>
          <a:p>
            <a:r>
              <a:rPr lang="en-US" dirty="0"/>
              <a:t>Alluvial graph of disease or symptom prevalence across decades of life</a:t>
            </a:r>
          </a:p>
        </p:txBody>
      </p:sp>
    </p:spTree>
    <p:extLst>
      <p:ext uri="{BB962C8B-B14F-4D97-AF65-F5344CB8AC3E}">
        <p14:creationId xmlns:p14="http://schemas.microsoft.com/office/powerpoint/2010/main" val="3616137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5B5-55AB-1A45-B21C-1FBAA8B5A74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3A5A1B6-5B15-7043-AF32-92D1CD11C434}"/>
              </a:ext>
            </a:extLst>
          </p:cNvPr>
          <p:cNvPicPr>
            <a:picLocks noGrp="1" noChangeAspect="1"/>
          </p:cNvPicPr>
          <p:nvPr>
            <p:ph idx="1"/>
          </p:nvPr>
        </p:nvPicPr>
        <p:blipFill>
          <a:blip r:embed="rId2"/>
          <a:stretch>
            <a:fillRect/>
          </a:stretch>
        </p:blipFill>
        <p:spPr>
          <a:xfrm>
            <a:off x="2785812" y="489553"/>
            <a:ext cx="6620376" cy="5878894"/>
          </a:xfrm>
          <a:prstGeom prst="rect">
            <a:avLst/>
          </a:prstGeom>
        </p:spPr>
      </p:pic>
      <p:sp>
        <p:nvSpPr>
          <p:cNvPr id="5" name="Rectangle 4">
            <a:extLst>
              <a:ext uri="{FF2B5EF4-FFF2-40B4-BE49-F238E27FC236}">
                <a16:creationId xmlns:a16="http://schemas.microsoft.com/office/drawing/2014/main" id="{F0954670-A37B-624D-ADD4-B1EAF079E66D}"/>
              </a:ext>
            </a:extLst>
          </p:cNvPr>
          <p:cNvSpPr/>
          <p:nvPr/>
        </p:nvSpPr>
        <p:spPr>
          <a:xfrm>
            <a:off x="0" y="6492875"/>
            <a:ext cx="11899232" cy="369332"/>
          </a:xfrm>
          <a:prstGeom prst="rect">
            <a:avLst/>
          </a:prstGeom>
        </p:spPr>
        <p:txBody>
          <a:bodyPr wrap="square">
            <a:spAutoFit/>
          </a:bodyPr>
          <a:lstStyle/>
          <a:p>
            <a:r>
              <a:rPr lang="en-US" dirty="0"/>
              <a:t>https://</a:t>
            </a:r>
            <a:r>
              <a:rPr lang="en-US" dirty="0" err="1"/>
              <a:t>datavizcatalogue.com</a:t>
            </a:r>
            <a:r>
              <a:rPr lang="en-US" dirty="0"/>
              <a:t>/blog/sankey-diagrams-parallel-sets-alluvial-diagrams-whats-the-difference/</a:t>
            </a:r>
          </a:p>
        </p:txBody>
      </p:sp>
    </p:spTree>
    <p:extLst>
      <p:ext uri="{BB962C8B-B14F-4D97-AF65-F5344CB8AC3E}">
        <p14:creationId xmlns:p14="http://schemas.microsoft.com/office/powerpoint/2010/main" val="234209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BFF07B-B10B-49DC-B9C3-28AE64A4F81D}"/>
              </a:ext>
            </a:extLst>
          </p:cNvPr>
          <p:cNvPicPr>
            <a:picLocks noChangeAspect="1"/>
          </p:cNvPicPr>
          <p:nvPr/>
        </p:nvPicPr>
        <p:blipFill>
          <a:blip r:embed="rId3"/>
          <a:stretch>
            <a:fillRect/>
          </a:stretch>
        </p:blipFill>
        <p:spPr>
          <a:xfrm>
            <a:off x="6094168" y="798167"/>
            <a:ext cx="5910574" cy="2396129"/>
          </a:xfrm>
          <a:prstGeom prst="rect">
            <a:avLst/>
          </a:prstGeom>
        </p:spPr>
      </p:pic>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838200" y="0"/>
            <a:ext cx="10515600" cy="1325563"/>
          </a:xfrm>
        </p:spPr>
        <p:txBody>
          <a:bodyPr/>
          <a:lstStyle/>
          <a:p>
            <a:r>
              <a:rPr lang="en-US" dirty="0"/>
              <a:t>Scatterplots </a:t>
            </a:r>
            <a:r>
              <a:rPr lang="en-US" i="1" dirty="0"/>
              <a:t>can</a:t>
            </a:r>
            <a:r>
              <a:rPr lang="en-US" dirty="0"/>
              <a:t> show trends</a:t>
            </a:r>
          </a:p>
        </p:txBody>
      </p:sp>
      <p:pic>
        <p:nvPicPr>
          <p:cNvPr id="3" name="Picture 2">
            <a:extLst>
              <a:ext uri="{FF2B5EF4-FFF2-40B4-BE49-F238E27FC236}">
                <a16:creationId xmlns:a16="http://schemas.microsoft.com/office/drawing/2014/main" id="{93202B52-4231-4293-A24E-BA859EDF3FAD}"/>
              </a:ext>
            </a:extLst>
          </p:cNvPr>
          <p:cNvPicPr>
            <a:picLocks noChangeAspect="1"/>
          </p:cNvPicPr>
          <p:nvPr/>
        </p:nvPicPr>
        <p:blipFill>
          <a:blip r:embed="rId4"/>
          <a:stretch>
            <a:fillRect/>
          </a:stretch>
        </p:blipFill>
        <p:spPr>
          <a:xfrm>
            <a:off x="6491287" y="3066633"/>
            <a:ext cx="5513455" cy="3496886"/>
          </a:xfrm>
          <a:prstGeom prst="rect">
            <a:avLst/>
          </a:prstGeom>
        </p:spPr>
      </p:pic>
      <p:sp>
        <p:nvSpPr>
          <p:cNvPr id="8" name="Rectangle 7">
            <a:extLst>
              <a:ext uri="{FF2B5EF4-FFF2-40B4-BE49-F238E27FC236}">
                <a16:creationId xmlns:a16="http://schemas.microsoft.com/office/drawing/2014/main" id="{53641840-878B-42AA-A4B3-93A1192CE670}"/>
              </a:ext>
            </a:extLst>
          </p:cNvPr>
          <p:cNvSpPr/>
          <p:nvPr/>
        </p:nvSpPr>
        <p:spPr>
          <a:xfrm>
            <a:off x="7736126" y="3122349"/>
            <a:ext cx="3023776" cy="461665"/>
          </a:xfrm>
          <a:prstGeom prst="rect">
            <a:avLst/>
          </a:prstGeom>
        </p:spPr>
        <p:txBody>
          <a:bodyPr wrap="none">
            <a:spAutoFit/>
          </a:bodyPr>
          <a:lstStyle/>
          <a:p>
            <a:r>
              <a:rPr lang="en-US" sz="2400" dirty="0"/>
              <a:t>Submissions to </a:t>
            </a:r>
            <a:r>
              <a:rPr lang="en-US" sz="2400" dirty="0" err="1"/>
              <a:t>bioRxiv</a:t>
            </a:r>
            <a:endParaRPr lang="en-US" sz="2400" dirty="0"/>
          </a:p>
        </p:txBody>
      </p:sp>
      <p:sp>
        <p:nvSpPr>
          <p:cNvPr id="7" name="Rectangle 6">
            <a:extLst>
              <a:ext uri="{FF2B5EF4-FFF2-40B4-BE49-F238E27FC236}">
                <a16:creationId xmlns:a16="http://schemas.microsoft.com/office/drawing/2014/main" id="{C65F6DBD-3EF9-48A0-9954-07EB81C9AB01}"/>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9" name="Rectangle 8">
            <a:extLst>
              <a:ext uri="{FF2B5EF4-FFF2-40B4-BE49-F238E27FC236}">
                <a16:creationId xmlns:a16="http://schemas.microsoft.com/office/drawing/2014/main" id="{B2CA3F0D-E36B-4742-9C36-241BAEF9806C}"/>
              </a:ext>
            </a:extLst>
          </p:cNvPr>
          <p:cNvSpPr/>
          <p:nvPr/>
        </p:nvSpPr>
        <p:spPr>
          <a:xfrm>
            <a:off x="559711" y="2511845"/>
            <a:ext cx="5408472" cy="1938992"/>
          </a:xfrm>
          <a:prstGeom prst="rect">
            <a:avLst/>
          </a:prstGeom>
        </p:spPr>
        <p:txBody>
          <a:bodyPr wrap="square">
            <a:spAutoFit/>
          </a:bodyPr>
          <a:lstStyle/>
          <a:p>
            <a:r>
              <a:rPr lang="en-US" sz="2400" dirty="0"/>
              <a:t>Scatterplot</a:t>
            </a:r>
          </a:p>
          <a:p>
            <a:pPr marL="457200" indent="-457200">
              <a:buFont typeface="Arial" panose="020B0604020202020204" pitchFamily="34" charset="0"/>
              <a:buChar char="•"/>
            </a:pPr>
            <a:r>
              <a:rPr lang="en-US" sz="2400" dirty="0"/>
              <a:t>Plots the combination of x-/y-axis values</a:t>
            </a:r>
          </a:p>
          <a:p>
            <a:pPr marL="457200" indent="-457200">
              <a:buFont typeface="Arial" panose="020B0604020202020204" pitchFamily="34" charset="0"/>
              <a:buChar char="•"/>
            </a:pPr>
            <a:r>
              <a:rPr lang="en-US" sz="2400" dirty="0"/>
              <a:t>Can also represent the relationship across the x-axis</a:t>
            </a:r>
          </a:p>
        </p:txBody>
      </p:sp>
    </p:spTree>
    <p:extLst>
      <p:ext uri="{BB962C8B-B14F-4D97-AF65-F5344CB8AC3E}">
        <p14:creationId xmlns:p14="http://schemas.microsoft.com/office/powerpoint/2010/main" val="1810216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18449</TotalTime>
  <Words>9784</Words>
  <Application>Microsoft Macintosh PowerPoint</Application>
  <PresentationFormat>Widescreen</PresentationFormat>
  <Paragraphs>571</Paragraphs>
  <Slides>85</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5" baseType="lpstr">
      <vt:lpstr>Arial</vt:lpstr>
      <vt:lpstr>Arial</vt:lpstr>
      <vt:lpstr>Calibri</vt:lpstr>
      <vt:lpstr>Calibri Light</vt:lpstr>
      <vt:lpstr>Cambria Math</vt:lpstr>
      <vt:lpstr>MJXc-TeX-main-R</vt:lpstr>
      <vt:lpstr>MJXc-TeX-math-I</vt:lpstr>
      <vt:lpstr>Wingdings</vt:lpstr>
      <vt:lpstr>Office Theme</vt:lpstr>
      <vt:lpstr>Acrobat Document</vt:lpstr>
      <vt:lpstr>Visualizing associations</vt:lpstr>
      <vt:lpstr>Some statistical tests for associations/trends… … and some natural complementary visualizations</vt:lpstr>
      <vt:lpstr>Visualizing correlations</vt:lpstr>
      <vt:lpstr>Visualizing a difference in means</vt:lpstr>
      <vt:lpstr>Visualizing a difference in means (or medians)</vt:lpstr>
      <vt:lpstr>Visualizing a regression</vt:lpstr>
      <vt:lpstr>Visualizing (multivariate) regression</vt:lpstr>
      <vt:lpstr>Visualizing non-parametric analyses</vt:lpstr>
      <vt:lpstr>Scatterplots can show trends</vt:lpstr>
      <vt:lpstr>Line graphs are often better</vt:lpstr>
      <vt:lpstr>A line graph without datapoints?</vt:lpstr>
      <vt:lpstr>Shaded line graph to further highlight a trend?</vt:lpstr>
      <vt:lpstr>Scatterplot to show trend in multiple time-series?</vt:lpstr>
      <vt:lpstr>Line graph to show trend in multiple time-series</vt:lpstr>
      <vt:lpstr>Line graph to show trend in multiple time-series</vt:lpstr>
      <vt:lpstr>The spaghetti plot problem</vt:lpstr>
      <vt:lpstr>Multiples to avoid the spaghetti plot problem?</vt:lpstr>
      <vt:lpstr>Dual axis chart to show different scale</vt:lpstr>
      <vt:lpstr>Dual axis chart can show association</vt:lpstr>
      <vt:lpstr>Dual axis chart can show association</vt:lpstr>
      <vt:lpstr>Dual axis chart can mislead</vt:lpstr>
      <vt:lpstr>Dual axis chart can mislead</vt:lpstr>
      <vt:lpstr>Different looks with different axes</vt:lpstr>
      <vt:lpstr>Zero baselines at the same height can mislead</vt:lpstr>
      <vt:lpstr>Solution 1. Side-by-side charts</vt:lpstr>
      <vt:lpstr>Solution 1. Side-by-side charts</vt:lpstr>
      <vt:lpstr>Solution 2. Indexed charts</vt:lpstr>
      <vt:lpstr>Solution 3. Connected scatter plot</vt:lpstr>
      <vt:lpstr>Line graph to show trend of ≥ 2 variables</vt:lpstr>
      <vt:lpstr>Connected scatter plot to show trend of ≥ 2 variables</vt:lpstr>
      <vt:lpstr>Connected scatter plot to show trend of ≥ 2 variables</vt:lpstr>
      <vt:lpstr>Connected scatter plot to show trend of ≥ 2 response variables</vt:lpstr>
      <vt:lpstr>Different aspect ratios show different trends</vt:lpstr>
      <vt:lpstr>Different aspect ratios show different trends</vt:lpstr>
      <vt:lpstr>Different aspect ratios show different trends</vt:lpstr>
      <vt:lpstr>Annotated line graph</vt:lpstr>
      <vt:lpstr>Line graph with too much annotation </vt:lpstr>
      <vt:lpstr>Complex biological signals in line plots</vt:lpstr>
      <vt:lpstr>Shaded line plots for each case</vt:lpstr>
      <vt:lpstr>Heatmaps to show many signals</vt:lpstr>
      <vt:lpstr>Lines plots as summary of MANY signals</vt:lpstr>
      <vt:lpstr>Sliding window to show trends in complex signal shape</vt:lpstr>
      <vt:lpstr>Sliding window to show trends in complex signal shape</vt:lpstr>
      <vt:lpstr>Sliding window to show trends in complex signal shape</vt:lpstr>
      <vt:lpstr>Sliding window to show trends in complex signal shape</vt:lpstr>
      <vt:lpstr>Locally Weighted Scatterplot Smoothing (LOWESS)</vt:lpstr>
      <vt:lpstr>LOWESS with different fitting parameters</vt:lpstr>
      <vt:lpstr>High polynomial degree may lead to overfitting in LOESS</vt:lpstr>
      <vt:lpstr>Linear least square regression to predict based on linear trend</vt:lpstr>
      <vt:lpstr>Quadratic least square regression to predict based on nonlinear trend</vt:lpstr>
      <vt:lpstr>Systematic ways to overcome the overfit</vt:lpstr>
      <vt:lpstr>Transforming axes may help explain the underlying relationship</vt:lpstr>
      <vt:lpstr>Transforming axes may help explain the underlying relationship</vt:lpstr>
      <vt:lpstr>How do I select a distribution to try fitting</vt:lpstr>
      <vt:lpstr>Detrending to catch signals beyond the “first” trend</vt:lpstr>
      <vt:lpstr>Detrending signals for patterns beyond trend</vt:lpstr>
      <vt:lpstr>Detrending time-series data into multiple factors</vt:lpstr>
      <vt:lpstr>Detrending time-series data into multiple factors</vt:lpstr>
      <vt:lpstr>Scatterplots</vt:lpstr>
      <vt:lpstr>Overplotting</vt:lpstr>
      <vt:lpstr>Down-sampling to address overplotting?</vt:lpstr>
      <vt:lpstr>Transparency to overcome overplotting?</vt:lpstr>
      <vt:lpstr>Contour lines to overcome overplotting?</vt:lpstr>
      <vt:lpstr>Plotting marginal distribution to address overplotting?</vt:lpstr>
      <vt:lpstr>Similar: rug plots to view marginal dist’n.</vt:lpstr>
      <vt:lpstr>Signal density plots with marginal distribution to address overplotting?</vt:lpstr>
      <vt:lpstr>Hexabin plots with marginal distribution to address overplotting?</vt:lpstr>
      <vt:lpstr>Pairwise plots to visualize pairwise relationships in a multidimensional dataset?</vt:lpstr>
      <vt:lpstr>Pairplots to visualize pairwise relationships in a multidimensional dataset?</vt:lpstr>
      <vt:lpstr>Heatmap for correlation across many variables</vt:lpstr>
      <vt:lpstr>A heatmap shows a single measure</vt:lpstr>
      <vt:lpstr>Heatmaps are sensitive to color assignment!</vt:lpstr>
      <vt:lpstr>Other correlation heatmaps</vt:lpstr>
      <vt:lpstr>Other correlation heatmaps</vt:lpstr>
      <vt:lpstr>Other correlation heatmaps</vt:lpstr>
      <vt:lpstr>Heatmap can visualize trends/amounts in large datasets</vt:lpstr>
      <vt:lpstr>Scatterplot to show landscape?</vt:lpstr>
      <vt:lpstr>Slopegraph for changes over two variables</vt:lpstr>
      <vt:lpstr>Slopegraph for changes over multiple variables</vt:lpstr>
      <vt:lpstr>Slopegraph to compare</vt:lpstr>
      <vt:lpstr>Parallel sets to visualize association between two sets of categorical variables  </vt:lpstr>
      <vt:lpstr>PowerPoint Presentation</vt:lpstr>
      <vt:lpstr>Alluvial for changes over multiple categorical variables  </vt:lpstr>
      <vt:lpstr>Alluvial for changes over multiple categorical variables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Park, Hyun Jung</dc:creator>
  <cp:lastModifiedBy>Chernus, Jonathan M</cp:lastModifiedBy>
  <cp:revision>952</cp:revision>
  <dcterms:created xsi:type="dcterms:W3CDTF">2019-11-05T18:36:53Z</dcterms:created>
  <dcterms:modified xsi:type="dcterms:W3CDTF">2026-01-19T03:21:52Z</dcterms:modified>
</cp:coreProperties>
</file>